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6"/>
  </p:notesMasterIdLst>
  <p:handoutMasterIdLst>
    <p:handoutMasterId r:id="rId27"/>
  </p:handoutMasterIdLst>
  <p:sldIdLst>
    <p:sldId id="610" r:id="rId5"/>
    <p:sldId id="616" r:id="rId6"/>
    <p:sldId id="617" r:id="rId7"/>
    <p:sldId id="633" r:id="rId8"/>
    <p:sldId id="359" r:id="rId9"/>
    <p:sldId id="618" r:id="rId10"/>
    <p:sldId id="2147483532" r:id="rId11"/>
    <p:sldId id="2147483534" r:id="rId12"/>
    <p:sldId id="625" r:id="rId13"/>
    <p:sldId id="630" r:id="rId14"/>
    <p:sldId id="601" r:id="rId15"/>
    <p:sldId id="2147483553" r:id="rId16"/>
    <p:sldId id="2147483538" r:id="rId17"/>
    <p:sldId id="638" r:id="rId18"/>
    <p:sldId id="2147483546" r:id="rId19"/>
    <p:sldId id="2147483547" r:id="rId20"/>
    <p:sldId id="2147483548" r:id="rId21"/>
    <p:sldId id="2147483549" r:id="rId22"/>
    <p:sldId id="642" r:id="rId23"/>
    <p:sldId id="632" r:id="rId24"/>
    <p:sldId id="609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B972C155-D5BF-46A7-B591-A42909CFC1FA}">
          <p14:sldIdLst>
            <p14:sldId id="610"/>
            <p14:sldId id="616"/>
            <p14:sldId id="617"/>
            <p14:sldId id="633"/>
            <p14:sldId id="359"/>
            <p14:sldId id="618"/>
            <p14:sldId id="2147483532"/>
            <p14:sldId id="2147483534"/>
            <p14:sldId id="625"/>
            <p14:sldId id="630"/>
            <p14:sldId id="601"/>
            <p14:sldId id="2147483553"/>
            <p14:sldId id="2147483538"/>
            <p14:sldId id="638"/>
            <p14:sldId id="2147483546"/>
            <p14:sldId id="2147483547"/>
            <p14:sldId id="2147483548"/>
            <p14:sldId id="2147483549"/>
            <p14:sldId id="642"/>
            <p14:sldId id="632"/>
            <p14:sldId id="60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70F039-FCEB-A363-3ACE-9755FE0A333A}" name="Linhammar Sofia" initials="LS" userId="S::sofia.linhammar@infranord.se::bf889a53-832c-4465-87dc-ed363bb1225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BF85CB-6DE2-4951-A70E-CC6DA6E06391}" v="1" dt="2026-09-23T06:55:34.271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1187" autoAdjust="0"/>
  </p:normalViewPr>
  <p:slideViewPr>
    <p:cSldViewPr snapToGrid="0">
      <p:cViewPr varScale="1">
        <p:scale>
          <a:sx n="96" d="100"/>
          <a:sy n="96" d="100"/>
        </p:scale>
        <p:origin x="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qvist Eva" userId="S::eva.nordqvist@infranord.se::b664ca64-cc50-481a-9bdb-b172f1246032" providerId="AD" clId="Web-{9BC07DCA-2DAA-6F9B-5CEA-3DF10CAB51A8}"/>
    <pc:docChg chg="modSld">
      <pc:chgData name="Nordqvist Eva" userId="S::eva.nordqvist@infranord.se::b664ca64-cc50-481a-9bdb-b172f1246032" providerId="AD" clId="Web-{9BC07DCA-2DAA-6F9B-5CEA-3DF10CAB51A8}" dt="2026-09-21T05:47:38.047" v="17" actId="20577"/>
      <pc:docMkLst>
        <pc:docMk/>
      </pc:docMkLst>
      <pc:sldChg chg="modSp">
        <pc:chgData name="Nordqvist Eva" userId="S::eva.nordqvist@infranord.se::b664ca64-cc50-481a-9bdb-b172f1246032" providerId="AD" clId="Web-{9BC07DCA-2DAA-6F9B-5CEA-3DF10CAB51A8}" dt="2026-09-21T05:45:24.906" v="1" actId="1076"/>
        <pc:sldMkLst>
          <pc:docMk/>
          <pc:sldMk cId="4142286269" sldId="2147483538"/>
        </pc:sldMkLst>
        <pc:picChg chg="mod">
          <ac:chgData name="Nordqvist Eva" userId="S::eva.nordqvist@infranord.se::b664ca64-cc50-481a-9bdb-b172f1246032" providerId="AD" clId="Web-{9BC07DCA-2DAA-6F9B-5CEA-3DF10CAB51A8}" dt="2026-09-21T05:45:24.906" v="1" actId="1076"/>
          <ac:picMkLst>
            <pc:docMk/>
            <pc:sldMk cId="4142286269" sldId="2147483538"/>
            <ac:picMk id="19" creationId="{8F0D9161-38CB-45BD-1286-D4E43CE5B567}"/>
          </ac:picMkLst>
        </pc:picChg>
        <pc:picChg chg="mod">
          <ac:chgData name="Nordqvist Eva" userId="S::eva.nordqvist@infranord.se::b664ca64-cc50-481a-9bdb-b172f1246032" providerId="AD" clId="Web-{9BC07DCA-2DAA-6F9B-5CEA-3DF10CAB51A8}" dt="2026-09-21T05:45:21.015" v="0" actId="1076"/>
          <ac:picMkLst>
            <pc:docMk/>
            <pc:sldMk cId="4142286269" sldId="2147483538"/>
            <ac:picMk id="21" creationId="{95947161-84C4-87A2-1D5B-B3A451D4D1EC}"/>
          </ac:picMkLst>
        </pc:picChg>
      </pc:sldChg>
      <pc:sldChg chg="modSp">
        <pc:chgData name="Nordqvist Eva" userId="S::eva.nordqvist@infranord.se::b664ca64-cc50-481a-9bdb-b172f1246032" providerId="AD" clId="Web-{9BC07DCA-2DAA-6F9B-5CEA-3DF10CAB51A8}" dt="2026-09-21T05:46:06.875" v="14" actId="1076"/>
        <pc:sldMkLst>
          <pc:docMk/>
          <pc:sldMk cId="2505131801" sldId="2147483549"/>
        </pc:sldMkLst>
        <pc:spChg chg="mod">
          <ac:chgData name="Nordqvist Eva" userId="S::eva.nordqvist@infranord.se::b664ca64-cc50-481a-9bdb-b172f1246032" providerId="AD" clId="Web-{9BC07DCA-2DAA-6F9B-5CEA-3DF10CAB51A8}" dt="2026-09-21T05:46:06.875" v="14" actId="1076"/>
          <ac:spMkLst>
            <pc:docMk/>
            <pc:sldMk cId="2505131801" sldId="2147483549"/>
            <ac:spMk id="2" creationId="{59533249-17F6-BBE4-E330-426881DDC804}"/>
          </ac:spMkLst>
        </pc:spChg>
      </pc:sldChg>
      <pc:sldChg chg="modSp">
        <pc:chgData name="Nordqvist Eva" userId="S::eva.nordqvist@infranord.se::b664ca64-cc50-481a-9bdb-b172f1246032" providerId="AD" clId="Web-{9BC07DCA-2DAA-6F9B-5CEA-3DF10CAB51A8}" dt="2026-09-21T05:47:32.516" v="15" actId="20577"/>
        <pc:sldMkLst>
          <pc:docMk/>
          <pc:sldMk cId="295134909" sldId="2147483550"/>
        </pc:sldMkLst>
        <pc:spChg chg="mod">
          <ac:chgData name="Nordqvist Eva" userId="S::eva.nordqvist@infranord.se::b664ca64-cc50-481a-9bdb-b172f1246032" providerId="AD" clId="Web-{9BC07DCA-2DAA-6F9B-5CEA-3DF10CAB51A8}" dt="2026-09-21T05:47:32.516" v="15" actId="20577"/>
          <ac:spMkLst>
            <pc:docMk/>
            <pc:sldMk cId="295134909" sldId="2147483550"/>
            <ac:spMk id="11" creationId="{E123CE30-1F3B-4C73-868D-E68833508389}"/>
          </ac:spMkLst>
        </pc:spChg>
      </pc:sldChg>
      <pc:sldChg chg="modSp">
        <pc:chgData name="Nordqvist Eva" userId="S::eva.nordqvist@infranord.se::b664ca64-cc50-481a-9bdb-b172f1246032" providerId="AD" clId="Web-{9BC07DCA-2DAA-6F9B-5CEA-3DF10CAB51A8}" dt="2026-09-21T05:47:35.453" v="16" actId="20577"/>
        <pc:sldMkLst>
          <pc:docMk/>
          <pc:sldMk cId="2370859081" sldId="2147483554"/>
        </pc:sldMkLst>
        <pc:spChg chg="mod">
          <ac:chgData name="Nordqvist Eva" userId="S::eva.nordqvist@infranord.se::b664ca64-cc50-481a-9bdb-b172f1246032" providerId="AD" clId="Web-{9BC07DCA-2DAA-6F9B-5CEA-3DF10CAB51A8}" dt="2026-09-21T05:47:35.453" v="16" actId="20577"/>
          <ac:spMkLst>
            <pc:docMk/>
            <pc:sldMk cId="2370859081" sldId="2147483554"/>
            <ac:spMk id="11" creationId="{AE437D07-4B1D-8C84-63DD-EA0B72976101}"/>
          </ac:spMkLst>
        </pc:spChg>
      </pc:sldChg>
      <pc:sldChg chg="modSp">
        <pc:chgData name="Nordqvist Eva" userId="S::eva.nordqvist@infranord.se::b664ca64-cc50-481a-9bdb-b172f1246032" providerId="AD" clId="Web-{9BC07DCA-2DAA-6F9B-5CEA-3DF10CAB51A8}" dt="2026-09-21T05:47:38.047" v="17" actId="20577"/>
        <pc:sldMkLst>
          <pc:docMk/>
          <pc:sldMk cId="626036322" sldId="2147483555"/>
        </pc:sldMkLst>
        <pc:spChg chg="mod">
          <ac:chgData name="Nordqvist Eva" userId="S::eva.nordqvist@infranord.se::b664ca64-cc50-481a-9bdb-b172f1246032" providerId="AD" clId="Web-{9BC07DCA-2DAA-6F9B-5CEA-3DF10CAB51A8}" dt="2026-09-21T05:47:38.047" v="17" actId="20577"/>
          <ac:spMkLst>
            <pc:docMk/>
            <pc:sldMk cId="626036322" sldId="2147483555"/>
            <ac:spMk id="11" creationId="{329EC45B-6F12-EBB6-3360-036FACA8B7CB}"/>
          </ac:spMkLst>
        </pc:spChg>
      </pc:sldChg>
    </pc:docChg>
  </pc:docChgLst>
  <pc:docChgLst>
    <pc:chgData name="Nordqvist Eva" userId="b664ca64-cc50-481a-9bdb-b172f1246032" providerId="ADAL" clId="{3C78AC78-3CFE-4482-B986-0B69902AD241}"/>
    <pc:docChg chg="addSld delSld modSld sldOrd modSection">
      <pc:chgData name="Nordqvist Eva" userId="b664ca64-cc50-481a-9bdb-b172f1246032" providerId="ADAL" clId="{3C78AC78-3CFE-4482-B986-0B69902AD241}" dt="2026-09-23T06:55:52.967" v="60" actId="20577"/>
      <pc:docMkLst>
        <pc:docMk/>
      </pc:docMkLst>
      <pc:sldChg chg="ord">
        <pc:chgData name="Nordqvist Eva" userId="b664ca64-cc50-481a-9bdb-b172f1246032" providerId="ADAL" clId="{3C78AC78-3CFE-4482-B986-0B69902AD241}" dt="2026-09-15T12:30:09.035" v="0"/>
        <pc:sldMkLst>
          <pc:docMk/>
          <pc:sldMk cId="3339037246" sldId="359"/>
        </pc:sldMkLst>
      </pc:sldChg>
      <pc:sldChg chg="ord">
        <pc:chgData name="Nordqvist Eva" userId="b664ca64-cc50-481a-9bdb-b172f1246032" providerId="ADAL" clId="{3C78AC78-3CFE-4482-B986-0B69902AD241}" dt="2026-09-15T12:57:08.826" v="2"/>
        <pc:sldMkLst>
          <pc:docMk/>
          <pc:sldMk cId="2613593724" sldId="601"/>
        </pc:sldMkLst>
      </pc:sldChg>
      <pc:sldChg chg="ord">
        <pc:chgData name="Nordqvist Eva" userId="b664ca64-cc50-481a-9bdb-b172f1246032" providerId="ADAL" clId="{3C78AC78-3CFE-4482-B986-0B69902AD241}" dt="2026-09-15T12:56:59.935" v="1"/>
        <pc:sldMkLst>
          <pc:docMk/>
          <pc:sldMk cId="680530951" sldId="630"/>
        </pc:sldMkLst>
      </pc:sldChg>
      <pc:sldChg chg="ord">
        <pc:chgData name="Nordqvist Eva" userId="b664ca64-cc50-481a-9bdb-b172f1246032" providerId="ADAL" clId="{3C78AC78-3CFE-4482-B986-0B69902AD241}" dt="2026-09-15T13:00:11.649" v="5"/>
        <pc:sldMkLst>
          <pc:docMk/>
          <pc:sldMk cId="3274198721" sldId="632"/>
        </pc:sldMkLst>
      </pc:sldChg>
      <pc:sldChg chg="ord">
        <pc:chgData name="Nordqvist Eva" userId="b664ca64-cc50-481a-9bdb-b172f1246032" providerId="ADAL" clId="{3C78AC78-3CFE-4482-B986-0B69902AD241}" dt="2026-09-15T13:00:00.044" v="4"/>
        <pc:sldMkLst>
          <pc:docMk/>
          <pc:sldMk cId="2188616940" sldId="642"/>
        </pc:sldMkLst>
      </pc:sldChg>
      <pc:sldChg chg="modSp mod">
        <pc:chgData name="Nordqvist Eva" userId="b664ca64-cc50-481a-9bdb-b172f1246032" providerId="ADAL" clId="{3C78AC78-3CFE-4482-B986-0B69902AD241}" dt="2026-09-16T06:17:28.391" v="18" actId="948"/>
        <pc:sldMkLst>
          <pc:docMk/>
          <pc:sldMk cId="2626343173" sldId="2147483532"/>
        </pc:sldMkLst>
        <pc:spChg chg="mod">
          <ac:chgData name="Nordqvist Eva" userId="b664ca64-cc50-481a-9bdb-b172f1246032" providerId="ADAL" clId="{3C78AC78-3CFE-4482-B986-0B69902AD241}" dt="2026-09-16T06:17:28.391" v="18" actId="948"/>
          <ac:spMkLst>
            <pc:docMk/>
            <pc:sldMk cId="2626343173" sldId="2147483532"/>
            <ac:spMk id="5" creationId="{48FD7FD9-6F49-6765-F526-84B29E5DAE3D}"/>
          </ac:spMkLst>
        </pc:spChg>
      </pc:sldChg>
      <pc:sldChg chg="modSp add mod">
        <pc:chgData name="Nordqvist Eva" userId="b664ca64-cc50-481a-9bdb-b172f1246032" providerId="ADAL" clId="{3C78AC78-3CFE-4482-B986-0B69902AD241}" dt="2026-09-23T06:55:52.967" v="60" actId="20577"/>
        <pc:sldMkLst>
          <pc:docMk/>
          <pc:sldMk cId="2986897841" sldId="2147483534"/>
        </pc:sldMkLst>
        <pc:spChg chg="mod">
          <ac:chgData name="Nordqvist Eva" userId="b664ca64-cc50-481a-9bdb-b172f1246032" providerId="ADAL" clId="{3C78AC78-3CFE-4482-B986-0B69902AD241}" dt="2026-09-23T06:55:52.967" v="60" actId="20577"/>
          <ac:spMkLst>
            <pc:docMk/>
            <pc:sldMk cId="2986897841" sldId="2147483534"/>
            <ac:spMk id="5" creationId="{D0005318-1182-126A-8E06-60C9F3743162}"/>
          </ac:spMkLst>
        </pc:spChg>
      </pc:sldChg>
      <pc:sldChg chg="modSp mod">
        <pc:chgData name="Nordqvist Eva" userId="b664ca64-cc50-481a-9bdb-b172f1246032" providerId="ADAL" clId="{3C78AC78-3CFE-4482-B986-0B69902AD241}" dt="2026-09-16T06:26:24.295" v="23" actId="20577"/>
        <pc:sldMkLst>
          <pc:docMk/>
          <pc:sldMk cId="295134909" sldId="2147483550"/>
        </pc:sldMkLst>
        <pc:spChg chg="mod">
          <ac:chgData name="Nordqvist Eva" userId="b664ca64-cc50-481a-9bdb-b172f1246032" providerId="ADAL" clId="{3C78AC78-3CFE-4482-B986-0B69902AD241}" dt="2026-09-16T06:26:24.295" v="23" actId="20577"/>
          <ac:spMkLst>
            <pc:docMk/>
            <pc:sldMk cId="295134909" sldId="2147483550"/>
            <ac:spMk id="9" creationId="{213AA812-88D5-220D-5AB6-5DA4404C184F}"/>
          </ac:spMkLst>
        </pc:spChg>
        <pc:spChg chg="mod">
          <ac:chgData name="Nordqvist Eva" userId="b664ca64-cc50-481a-9bdb-b172f1246032" providerId="ADAL" clId="{3C78AC78-3CFE-4482-B986-0B69902AD241}" dt="2026-09-15T13:05:09.366" v="12" actId="20578"/>
          <ac:spMkLst>
            <pc:docMk/>
            <pc:sldMk cId="295134909" sldId="2147483550"/>
            <ac:spMk id="11" creationId="{E123CE30-1F3B-4C73-868D-E68833508389}"/>
          </ac:spMkLst>
        </pc:spChg>
      </pc:sldChg>
      <pc:sldChg chg="ord">
        <pc:chgData name="Nordqvist Eva" userId="b664ca64-cc50-481a-9bdb-b172f1246032" providerId="ADAL" clId="{3C78AC78-3CFE-4482-B986-0B69902AD241}" dt="2026-09-15T13:03:35.124" v="6"/>
        <pc:sldMkLst>
          <pc:docMk/>
          <pc:sldMk cId="3019986778" sldId="2147483553"/>
        </pc:sldMkLst>
      </pc:sldChg>
      <pc:sldChg chg="modSp add mod">
        <pc:chgData name="Nordqvist Eva" userId="b664ca64-cc50-481a-9bdb-b172f1246032" providerId="ADAL" clId="{3C78AC78-3CFE-4482-B986-0B69902AD241}" dt="2026-09-16T06:26:40.536" v="26" actId="20577"/>
        <pc:sldMkLst>
          <pc:docMk/>
          <pc:sldMk cId="2370859081" sldId="2147483554"/>
        </pc:sldMkLst>
        <pc:spChg chg="mod">
          <ac:chgData name="Nordqvist Eva" userId="b664ca64-cc50-481a-9bdb-b172f1246032" providerId="ADAL" clId="{3C78AC78-3CFE-4482-B986-0B69902AD241}" dt="2026-09-16T06:26:40.536" v="26" actId="20577"/>
          <ac:spMkLst>
            <pc:docMk/>
            <pc:sldMk cId="2370859081" sldId="2147483554"/>
            <ac:spMk id="9" creationId="{CD08467F-B2E2-12BD-07B6-18C567F863D9}"/>
          </ac:spMkLst>
        </pc:spChg>
      </pc:sldChg>
      <pc:sldChg chg="modSp add mod">
        <pc:chgData name="Nordqvist Eva" userId="b664ca64-cc50-481a-9bdb-b172f1246032" providerId="ADAL" clId="{3C78AC78-3CFE-4482-B986-0B69902AD241}" dt="2026-09-16T06:26:46.224" v="33" actId="20577"/>
        <pc:sldMkLst>
          <pc:docMk/>
          <pc:sldMk cId="626036322" sldId="2147483555"/>
        </pc:sldMkLst>
        <pc:spChg chg="mod">
          <ac:chgData name="Nordqvist Eva" userId="b664ca64-cc50-481a-9bdb-b172f1246032" providerId="ADAL" clId="{3C78AC78-3CFE-4482-B986-0B69902AD241}" dt="2026-09-16T06:26:46.224" v="33" actId="20577"/>
          <ac:spMkLst>
            <pc:docMk/>
            <pc:sldMk cId="626036322" sldId="2147483555"/>
            <ac:spMk id="9" creationId="{24D0DEF7-584D-E05B-40B7-8214DD09601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D3DBA-E592-4BF1-A749-8D5E6E0953D3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A7010-9EC8-44AA-BBE2-3F77DD8911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7804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50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0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79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8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68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41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86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54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42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77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96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41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95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53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84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51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20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90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Duplicera sidan vid behov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2DCB-4F6F-46CD-9D2E-9EEA43844978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699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FE21589-402E-B982-F658-98FFCE2FF6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875" y="3909170"/>
            <a:ext cx="7446965" cy="1879023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37F6B8F9-4ADA-6E7D-2091-F3619411C00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6875" y="5826294"/>
            <a:ext cx="7446965" cy="410994"/>
          </a:xfrm>
          <a:prstGeom prst="rect">
            <a:avLst/>
          </a:prstGeom>
          <a:ln w="22225">
            <a:noFill/>
          </a:ln>
        </p:spPr>
        <p:txBody>
          <a:bodyPr tIns="18000"/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2700" b="0" cap="none" spc="60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960F0C80-2995-4018-9C81-61525B5A9FBB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A75E577B-577E-3DD9-EF20-856902D28A0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56235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FE21589-402E-B982-F658-98FFCE2FF6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875" y="3909170"/>
            <a:ext cx="7446965" cy="1879023"/>
          </a:xfrm>
        </p:spPr>
        <p:txBody>
          <a:bodyPr anchor="b"/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37F6B8F9-4ADA-6E7D-2091-F3619411C00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6875" y="5826294"/>
            <a:ext cx="7446965" cy="410994"/>
          </a:xfrm>
          <a:prstGeom prst="rect">
            <a:avLst/>
          </a:prstGeom>
          <a:ln w="22225">
            <a:noFill/>
          </a:ln>
        </p:spPr>
        <p:txBody>
          <a:bodyPr tIns="18000"/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2700" b="0" cap="none" spc="60" baseline="0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960F0C80-2995-4018-9C81-61525B5A9FBB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A75E577B-577E-3DD9-EF20-856902D28A0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4949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Sa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4" y="531019"/>
            <a:ext cx="5661025" cy="1092200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A3A0D19D-A65E-9ECF-F7D9-10A6F94C6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275" y="1989139"/>
            <a:ext cx="5661025" cy="4248150"/>
          </a:xfrm>
        </p:spPr>
        <p:txBody>
          <a:bodyPr anchor="t" anchorCtr="0"/>
          <a:lstStyle>
            <a:lvl1pPr marL="514350" indent="-51435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B3BA0123-0709-7A03-C340-A557EA9FBB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3E64FC33-C77D-9D59-466A-CC185B1EE89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794F44E4-222F-4826-9823-931CC3C2EAF7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997A1C4F-A16C-483B-CCD3-BDCA03391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4" name="Frihandsfigur: Form 23">
            <a:extLst>
              <a:ext uri="{FF2B5EF4-FFF2-40B4-BE49-F238E27FC236}">
                <a16:creationId xmlns:a16="http://schemas.microsoft.com/office/drawing/2014/main" id="{90D0CB6C-F914-E1F1-0E03-1E7EC2986A6A}"/>
              </a:ext>
            </a:extLst>
          </p:cNvPr>
          <p:cNvSpPr/>
          <p:nvPr userDrawn="1"/>
        </p:nvSpPr>
        <p:spPr>
          <a:xfrm>
            <a:off x="6799505" y="1575946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rgbClr val="F2E8CE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6027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4" y="531019"/>
            <a:ext cx="5661025" cy="1092200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3E64FC33-C77D-9D59-466A-CC185B1EE89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997A1C4F-A16C-483B-CCD3-BDCA03391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B3BA0123-0709-7A03-C340-A557EA9FBB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Bild 3">
            <a:extLst>
              <a:ext uri="{FF2B5EF4-FFF2-40B4-BE49-F238E27FC236}">
                <a16:creationId xmlns:a16="http://schemas.microsoft.com/office/drawing/2014/main" id="{B2861A39-4C17-0162-A337-8FEF7958E02C}"/>
              </a:ext>
            </a:extLst>
          </p:cNvPr>
          <p:cNvSpPr/>
          <p:nvPr/>
        </p:nvSpPr>
        <p:spPr>
          <a:xfrm>
            <a:off x="6337954" y="2571518"/>
            <a:ext cx="4832443" cy="3071000"/>
          </a:xfrm>
          <a:custGeom>
            <a:avLst/>
            <a:gdLst>
              <a:gd name="connsiteX0" fmla="*/ 8102756 w 8102755"/>
              <a:gd name="connsiteY0" fmla="*/ 0 h 5149281"/>
              <a:gd name="connsiteX1" fmla="*/ 2737409 w 8102755"/>
              <a:gd name="connsiteY1" fmla="*/ 5149282 h 5149281"/>
              <a:gd name="connsiteX2" fmla="*/ 0 w 8102755"/>
              <a:gd name="connsiteY2" fmla="*/ 5149282 h 5149281"/>
              <a:gd name="connsiteX3" fmla="*/ 0 w 8102755"/>
              <a:gd name="connsiteY3" fmla="*/ 2956017 h 5149281"/>
              <a:gd name="connsiteX4" fmla="*/ 2862120 w 8102755"/>
              <a:gd name="connsiteY4" fmla="*/ 2956017 h 5149281"/>
              <a:gd name="connsiteX5" fmla="*/ 5912387 w 8102755"/>
              <a:gd name="connsiteY5" fmla="*/ 0 h 5149281"/>
              <a:gd name="connsiteX6" fmla="*/ 8102756 w 8102755"/>
              <a:gd name="connsiteY6" fmla="*/ 0 h 5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2755" h="5149281">
                <a:moveTo>
                  <a:pt x="8102756" y="0"/>
                </a:moveTo>
                <a:cubicBezTo>
                  <a:pt x="7987113" y="2863568"/>
                  <a:pt x="5629257" y="5149282"/>
                  <a:pt x="2737409" y="5149282"/>
                </a:cubicBezTo>
                <a:lnTo>
                  <a:pt x="0" y="5149282"/>
                </a:lnTo>
                <a:lnTo>
                  <a:pt x="0" y="2956017"/>
                </a:lnTo>
                <a:lnTo>
                  <a:pt x="2862120" y="2956017"/>
                </a:lnTo>
                <a:cubicBezTo>
                  <a:pt x="4515593" y="2956017"/>
                  <a:pt x="5862000" y="1641510"/>
                  <a:pt x="5912387" y="0"/>
                </a:cubicBezTo>
                <a:lnTo>
                  <a:pt x="8102756" y="0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4" name="Platshållare för text 10">
            <a:extLst>
              <a:ext uri="{FF2B5EF4-FFF2-40B4-BE49-F238E27FC236}">
                <a16:creationId xmlns:a16="http://schemas.microsoft.com/office/drawing/2014/main" id="{3D6D132E-F404-EC61-DDCE-B0C174017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275" y="1989139"/>
            <a:ext cx="5661025" cy="4248150"/>
          </a:xfrm>
        </p:spPr>
        <p:txBody>
          <a:bodyPr anchor="t" anchorCtr="0"/>
          <a:lstStyle>
            <a:lvl1pPr marL="514350" indent="-51435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defRPr sz="2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25F3784C-51EE-EB3B-C27E-141B009318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76794" y="257685"/>
            <a:ext cx="649785" cy="3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24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197B66B-19B9-BC80-EE32-0658BD23D18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7416802" cy="1879023"/>
          </a:xfrm>
        </p:spPr>
        <p:txBody>
          <a:bodyPr anchor="b" anchorCtr="0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8DB1A723-6315-4F1A-88E6-0D1D60AC3F64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text 11">
            <a:extLst>
              <a:ext uri="{FF2B5EF4-FFF2-40B4-BE49-F238E27FC236}">
                <a16:creationId xmlns:a16="http://schemas.microsoft.com/office/drawing/2014/main" id="{3A9F685E-FB24-08BB-7D81-D4F1C79A0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288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197B66B-19B9-BC80-EE32-0658BD23D18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7416802" cy="1879023"/>
          </a:xfrm>
        </p:spPr>
        <p:txBody>
          <a:bodyPr anchor="b" anchorCtr="0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8DB1A723-6315-4F1A-88E6-0D1D60AC3F64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text 11">
            <a:extLst>
              <a:ext uri="{FF2B5EF4-FFF2-40B4-BE49-F238E27FC236}">
                <a16:creationId xmlns:a16="http://schemas.microsoft.com/office/drawing/2014/main" id="{3A9F685E-FB24-08BB-7D81-D4F1C79A0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8996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- Sa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68962" cy="1879023"/>
          </a:xfrm>
        </p:spPr>
        <p:txBody>
          <a:bodyPr anchor="b" anchorCtr="0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rgbClr val="F2E8CE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ctr"/>
            <a:fld id="{794F44E4-222F-4826-9823-931CC3C2EAF7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194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73725" cy="1879023"/>
          </a:xfrm>
        </p:spPr>
        <p:txBody>
          <a:bodyPr anchor="b" anchorCtr="0"/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6EA72633-DDAC-64EA-37F5-3B50D6C0BB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76794" y="257685"/>
            <a:ext cx="649785" cy="3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7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- Ro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68962" cy="1879023"/>
          </a:xfrm>
        </p:spPr>
        <p:txBody>
          <a:bodyPr anchor="b" anchorCtr="0"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3763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- Himm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68962" cy="1879023"/>
          </a:xfrm>
        </p:spPr>
        <p:txBody>
          <a:bodyPr anchor="b" anchorCtr="0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3034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Tall, vit logg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72026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Tall, svart logg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83901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Rost, vit logg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38775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Rost, svart logg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6896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Sand, vit logg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7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7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7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677334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Sand, svart logg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7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7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7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836450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 med färgplatta - T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ABF60B1-4C84-6BF7-0F77-6E32B57B147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10" name="Rubrik 54">
            <a:extLst>
              <a:ext uri="{FF2B5EF4-FFF2-40B4-BE49-F238E27FC236}">
                <a16:creationId xmlns:a16="http://schemas.microsoft.com/office/drawing/2014/main" id="{D1422830-941D-4BB7-02FE-20EEEA676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834" y="531019"/>
            <a:ext cx="4844491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6D2BA007-E2D4-0D63-6B36-43CEA093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834" y="1054214"/>
            <a:ext cx="4844491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834" y="1989138"/>
            <a:ext cx="4844491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676" y="1016000"/>
            <a:ext cx="4844490" cy="522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477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 med färgplatta - Himm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ABF60B1-4C84-6BF7-0F77-6E32B57B147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10" name="Rubrik 54">
            <a:extLst>
              <a:ext uri="{FF2B5EF4-FFF2-40B4-BE49-F238E27FC236}">
                <a16:creationId xmlns:a16="http://schemas.microsoft.com/office/drawing/2014/main" id="{D1422830-941D-4BB7-02FE-20EEEA676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274" y="531019"/>
            <a:ext cx="4845051" cy="48668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6D2BA007-E2D4-0D63-6B36-43CEA093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4" y="1054214"/>
            <a:ext cx="4845051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4" y="1989138"/>
            <a:ext cx="4845051" cy="4248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676" y="1016000"/>
            <a:ext cx="4844490" cy="522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7175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 med färgplatta -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ABF60B1-4C84-6BF7-0F77-6E32B57B147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10" name="Rubrik 54">
            <a:extLst>
              <a:ext uri="{FF2B5EF4-FFF2-40B4-BE49-F238E27FC236}">
                <a16:creationId xmlns:a16="http://schemas.microsoft.com/office/drawing/2014/main" id="{D1422830-941D-4BB7-02FE-20EEEA676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275" y="531019"/>
            <a:ext cx="4845050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6D2BA007-E2D4-0D63-6B36-43CEA093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054214"/>
            <a:ext cx="484505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4" y="1989138"/>
            <a:ext cx="4845051" cy="42481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676" y="1016000"/>
            <a:ext cx="4844490" cy="522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88422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EC778D6E-4423-43F3-16F1-43356C65E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3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B39B0FE0-A91B-A714-FFCE-C6559BC3D96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8498893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5" y="2515393"/>
            <a:ext cx="5537199" cy="372189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4B5B5E2-4390-48D4-A214-EFF599B5C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967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31967" y="2515392"/>
            <a:ext cx="5537199" cy="372189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51A72C0-924D-426C-B54C-904F464387D1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4997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54">
            <a:extLst>
              <a:ext uri="{FF2B5EF4-FFF2-40B4-BE49-F238E27FC236}">
                <a16:creationId xmlns:a16="http://schemas.microsoft.com/office/drawing/2014/main" id="{181884DC-0970-4905-1989-3D855B6D7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AE3DAF6A-47D2-905C-ECF3-4A4B8ECF81C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51AC0439-995F-3E8D-F46C-17CF62EAD9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2275" y="2515392"/>
            <a:ext cx="5537199" cy="3721894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4B5B5E2-4390-48D4-A214-EFF599B5C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967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F6638E53-0776-AEF9-50D0-FD77F1DF36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1967" y="2515392"/>
            <a:ext cx="5537199" cy="3721894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E063C692-0A61-1551-0FB1-DE58C56F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E95A2F3A-4A7B-3329-32AE-F28B82B5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B21D7866-FDA9-4624-BCA1-FC89B559FE9C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E5CD8709-1DE4-1E8B-E216-EC019604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943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54">
            <a:extLst>
              <a:ext uri="{FF2B5EF4-FFF2-40B4-BE49-F238E27FC236}">
                <a16:creationId xmlns:a16="http://schemas.microsoft.com/office/drawing/2014/main" id="{F15151A5-643B-1DA6-0ED7-28E2F80B4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B033028B-C3E6-C3B4-5B41-E84A2FEFB80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034C9480-9042-2909-30D6-0B0C987355A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2275" y="2515392"/>
            <a:ext cx="7454900" cy="372189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500BEE0B-0A8F-BD97-D710-7B5D19E83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975" y="2515391"/>
            <a:ext cx="3587191" cy="372189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E063C692-0A61-1551-0FB1-DE58C56F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E95A2F3A-4A7B-3329-32AE-F28B82B5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6F73A93F-8FFE-4BB8-BF25-9E09F2AC1AA9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E5CD8709-1DE4-1E8B-E216-EC019604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9456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54">
            <a:extLst>
              <a:ext uri="{FF2B5EF4-FFF2-40B4-BE49-F238E27FC236}">
                <a16:creationId xmlns:a16="http://schemas.microsoft.com/office/drawing/2014/main" id="{28A17E13-8926-F3E8-BE81-234BF3C5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372192FA-9EE1-28BA-2742-64F3ECF103F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3F6BF078-1A18-8A30-831F-AA11213468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2275" y="1989139"/>
            <a:ext cx="11349036" cy="424815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817A29-CA04-369E-838D-DA2F80DA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EB56A3A-B3CC-B280-0C05-BA08A86C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BB5D04C-6141-47E8-8095-850031F1AD30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C02369-5F49-7FA5-8E4E-42A43854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3222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1 - Sand">
    <p:bg>
      <p:bgPr>
        <a:solidFill>
          <a:srgbClr val="FA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2" y="1989138"/>
            <a:ext cx="5774400" cy="42481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51A72C0-924D-426C-B54C-904F464387D1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Bild 3">
            <a:extLst>
              <a:ext uri="{FF2B5EF4-FFF2-40B4-BE49-F238E27FC236}">
                <a16:creationId xmlns:a16="http://schemas.microsoft.com/office/drawing/2014/main" id="{13F02381-2740-5AB6-1DCD-C4F0E0F6BC79}"/>
              </a:ext>
            </a:extLst>
          </p:cNvPr>
          <p:cNvSpPr/>
          <p:nvPr userDrawn="1"/>
        </p:nvSpPr>
        <p:spPr>
          <a:xfrm>
            <a:off x="6337954" y="2571518"/>
            <a:ext cx="4832443" cy="3071000"/>
          </a:xfrm>
          <a:custGeom>
            <a:avLst/>
            <a:gdLst>
              <a:gd name="connsiteX0" fmla="*/ 8102756 w 8102755"/>
              <a:gd name="connsiteY0" fmla="*/ 0 h 5149281"/>
              <a:gd name="connsiteX1" fmla="*/ 2737409 w 8102755"/>
              <a:gd name="connsiteY1" fmla="*/ 5149282 h 5149281"/>
              <a:gd name="connsiteX2" fmla="*/ 0 w 8102755"/>
              <a:gd name="connsiteY2" fmla="*/ 5149282 h 5149281"/>
              <a:gd name="connsiteX3" fmla="*/ 0 w 8102755"/>
              <a:gd name="connsiteY3" fmla="*/ 2956017 h 5149281"/>
              <a:gd name="connsiteX4" fmla="*/ 2862120 w 8102755"/>
              <a:gd name="connsiteY4" fmla="*/ 2956017 h 5149281"/>
              <a:gd name="connsiteX5" fmla="*/ 5912387 w 8102755"/>
              <a:gd name="connsiteY5" fmla="*/ 0 h 5149281"/>
              <a:gd name="connsiteX6" fmla="*/ 8102756 w 8102755"/>
              <a:gd name="connsiteY6" fmla="*/ 0 h 5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2755" h="5149281">
                <a:moveTo>
                  <a:pt x="8102756" y="0"/>
                </a:moveTo>
                <a:cubicBezTo>
                  <a:pt x="7987113" y="2863568"/>
                  <a:pt x="5629257" y="5149282"/>
                  <a:pt x="2737409" y="5149282"/>
                </a:cubicBezTo>
                <a:lnTo>
                  <a:pt x="0" y="5149282"/>
                </a:lnTo>
                <a:lnTo>
                  <a:pt x="0" y="2956017"/>
                </a:lnTo>
                <a:lnTo>
                  <a:pt x="2862120" y="2956017"/>
                </a:lnTo>
                <a:cubicBezTo>
                  <a:pt x="4515593" y="2956017"/>
                  <a:pt x="5862000" y="1641510"/>
                  <a:pt x="5912387" y="0"/>
                </a:cubicBezTo>
                <a:lnTo>
                  <a:pt x="8102756" y="0"/>
                </a:lnTo>
                <a:close/>
              </a:path>
            </a:pathLst>
          </a:custGeom>
          <a:solidFill>
            <a:srgbClr val="F6EF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774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1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2" y="1989138"/>
            <a:ext cx="5774400" cy="4248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Bild 3">
            <a:extLst>
              <a:ext uri="{FF2B5EF4-FFF2-40B4-BE49-F238E27FC236}">
                <a16:creationId xmlns:a16="http://schemas.microsoft.com/office/drawing/2014/main" id="{8E367D4A-A7CF-D88A-E660-956CB2081BDA}"/>
              </a:ext>
            </a:extLst>
          </p:cNvPr>
          <p:cNvSpPr/>
          <p:nvPr userDrawn="1"/>
        </p:nvSpPr>
        <p:spPr>
          <a:xfrm>
            <a:off x="6337954" y="2571518"/>
            <a:ext cx="4832443" cy="3071000"/>
          </a:xfrm>
          <a:custGeom>
            <a:avLst/>
            <a:gdLst>
              <a:gd name="connsiteX0" fmla="*/ 8102756 w 8102755"/>
              <a:gd name="connsiteY0" fmla="*/ 0 h 5149281"/>
              <a:gd name="connsiteX1" fmla="*/ 2737409 w 8102755"/>
              <a:gd name="connsiteY1" fmla="*/ 5149282 h 5149281"/>
              <a:gd name="connsiteX2" fmla="*/ 0 w 8102755"/>
              <a:gd name="connsiteY2" fmla="*/ 5149282 h 5149281"/>
              <a:gd name="connsiteX3" fmla="*/ 0 w 8102755"/>
              <a:gd name="connsiteY3" fmla="*/ 2956017 h 5149281"/>
              <a:gd name="connsiteX4" fmla="*/ 2862120 w 8102755"/>
              <a:gd name="connsiteY4" fmla="*/ 2956017 h 5149281"/>
              <a:gd name="connsiteX5" fmla="*/ 5912387 w 8102755"/>
              <a:gd name="connsiteY5" fmla="*/ 0 h 5149281"/>
              <a:gd name="connsiteX6" fmla="*/ 8102756 w 8102755"/>
              <a:gd name="connsiteY6" fmla="*/ 0 h 5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2755" h="5149281">
                <a:moveTo>
                  <a:pt x="8102756" y="0"/>
                </a:moveTo>
                <a:cubicBezTo>
                  <a:pt x="7987113" y="2863568"/>
                  <a:pt x="5629257" y="5149282"/>
                  <a:pt x="2737409" y="5149282"/>
                </a:cubicBezTo>
                <a:lnTo>
                  <a:pt x="0" y="5149282"/>
                </a:lnTo>
                <a:lnTo>
                  <a:pt x="0" y="2956017"/>
                </a:lnTo>
                <a:lnTo>
                  <a:pt x="2862120" y="2956017"/>
                </a:lnTo>
                <a:cubicBezTo>
                  <a:pt x="4515593" y="2956017"/>
                  <a:pt x="5862000" y="1641510"/>
                  <a:pt x="5912387" y="0"/>
                </a:cubicBezTo>
                <a:lnTo>
                  <a:pt x="8102756" y="0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5773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2 - Sand">
    <p:bg>
      <p:bgPr>
        <a:solidFill>
          <a:srgbClr val="FA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989138"/>
            <a:ext cx="6877161" cy="42481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51A72C0-924D-426C-B54C-904F464387D1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Bild 2">
            <a:extLst>
              <a:ext uri="{FF2B5EF4-FFF2-40B4-BE49-F238E27FC236}">
                <a16:creationId xmlns:a16="http://schemas.microsoft.com/office/drawing/2014/main" id="{053C48B1-4D81-A5B5-018F-034E67EB3D78}"/>
              </a:ext>
            </a:extLst>
          </p:cNvPr>
          <p:cNvSpPr/>
          <p:nvPr/>
        </p:nvSpPr>
        <p:spPr>
          <a:xfrm>
            <a:off x="7953454" y="1769628"/>
            <a:ext cx="2533343" cy="4034158"/>
          </a:xfrm>
          <a:custGeom>
            <a:avLst/>
            <a:gdLst>
              <a:gd name="connsiteX0" fmla="*/ 783192 w 2805571"/>
              <a:gd name="connsiteY0" fmla="*/ 3064583 h 4467661"/>
              <a:gd name="connsiteX1" fmla="*/ 1913781 w 2805571"/>
              <a:gd name="connsiteY1" fmla="*/ 2517620 h 4467661"/>
              <a:gd name="connsiteX2" fmla="*/ 1972046 w 2805571"/>
              <a:gd name="connsiteY2" fmla="*/ 2472039 h 4467661"/>
              <a:gd name="connsiteX3" fmla="*/ 2260787 w 2805571"/>
              <a:gd name="connsiteY3" fmla="*/ 2805766 h 4467661"/>
              <a:gd name="connsiteX4" fmla="*/ 2805572 w 2805571"/>
              <a:gd name="connsiteY4" fmla="*/ 4467662 h 4467661"/>
              <a:gd name="connsiteX5" fmla="*/ 1606610 w 2805571"/>
              <a:gd name="connsiteY5" fmla="*/ 4467662 h 4467661"/>
              <a:gd name="connsiteX6" fmla="*/ 1135944 w 2805571"/>
              <a:gd name="connsiteY6" fmla="*/ 3331524 h 4467661"/>
              <a:gd name="connsiteX7" fmla="*/ 783192 w 2805571"/>
              <a:gd name="connsiteY7" fmla="*/ 3064583 h 4467661"/>
              <a:gd name="connsiteX8" fmla="*/ 0 w 2805571"/>
              <a:gd name="connsiteY8" fmla="*/ 1606803 h 4467661"/>
              <a:gd name="connsiteX9" fmla="*/ 0 w 2805571"/>
              <a:gd name="connsiteY9" fmla="*/ 2805766 h 4467661"/>
              <a:gd name="connsiteX10" fmla="*/ 589770 w 2805571"/>
              <a:gd name="connsiteY10" fmla="*/ 2743536 h 4467661"/>
              <a:gd name="connsiteX11" fmla="*/ 1697770 w 2805571"/>
              <a:gd name="connsiteY11" fmla="*/ 2233831 h 4467661"/>
              <a:gd name="connsiteX12" fmla="*/ 1839662 w 2805571"/>
              <a:gd name="connsiteY12" fmla="*/ 2118096 h 4467661"/>
              <a:gd name="connsiteX13" fmla="*/ 1972040 w 2805571"/>
              <a:gd name="connsiteY13" fmla="*/ 1995424 h 4467661"/>
              <a:gd name="connsiteX14" fmla="*/ 2300020 w 2805571"/>
              <a:gd name="connsiteY14" fmla="*/ 1607001 h 4467661"/>
              <a:gd name="connsiteX15" fmla="*/ 2805567 w 2805571"/>
              <a:gd name="connsiteY15" fmla="*/ 199 h 4467661"/>
              <a:gd name="connsiteX16" fmla="*/ 2805567 w 2805571"/>
              <a:gd name="connsiteY16" fmla="*/ 0 h 4467661"/>
              <a:gd name="connsiteX17" fmla="*/ 1606803 w 2805571"/>
              <a:gd name="connsiteY17" fmla="*/ 0 h 4467661"/>
              <a:gd name="connsiteX18" fmla="*/ 1136137 w 2805571"/>
              <a:gd name="connsiteY18" fmla="*/ 1136138 h 4467661"/>
              <a:gd name="connsiteX19" fmla="*/ 356712 w 2805571"/>
              <a:gd name="connsiteY19" fmla="*/ 1566969 h 4467661"/>
              <a:gd name="connsiteX20" fmla="*/ 178356 w 2805571"/>
              <a:gd name="connsiteY20" fmla="*/ 1596893 h 4467661"/>
              <a:gd name="connsiteX21" fmla="*/ 0 w 2805571"/>
              <a:gd name="connsiteY21" fmla="*/ 1606803 h 4467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05571" h="4467661">
                <a:moveTo>
                  <a:pt x="783192" y="3064583"/>
                </a:moveTo>
                <a:cubicBezTo>
                  <a:pt x="1194010" y="2960341"/>
                  <a:pt x="1573912" y="2776636"/>
                  <a:pt x="1913781" y="2517620"/>
                </a:cubicBezTo>
                <a:cubicBezTo>
                  <a:pt x="1933398" y="2502757"/>
                  <a:pt x="1952821" y="2487497"/>
                  <a:pt x="1972046" y="2472039"/>
                </a:cubicBezTo>
                <a:cubicBezTo>
                  <a:pt x="2076679" y="2575487"/>
                  <a:pt x="2173195" y="2687058"/>
                  <a:pt x="2260787" y="2805766"/>
                </a:cubicBezTo>
                <a:cubicBezTo>
                  <a:pt x="2603232" y="3270883"/>
                  <a:pt x="2805572" y="3845592"/>
                  <a:pt x="2805572" y="4467662"/>
                </a:cubicBezTo>
                <a:lnTo>
                  <a:pt x="1606610" y="4467662"/>
                </a:lnTo>
                <a:cubicBezTo>
                  <a:pt x="1606610" y="4023947"/>
                  <a:pt x="1426665" y="3622245"/>
                  <a:pt x="1135944" y="3331524"/>
                </a:cubicBezTo>
                <a:cubicBezTo>
                  <a:pt x="1031504" y="3227084"/>
                  <a:pt x="912995" y="3137115"/>
                  <a:pt x="783192" y="3064583"/>
                </a:cubicBezTo>
                <a:moveTo>
                  <a:pt x="0" y="1606803"/>
                </a:moveTo>
                <a:lnTo>
                  <a:pt x="0" y="2805766"/>
                </a:lnTo>
                <a:cubicBezTo>
                  <a:pt x="202340" y="2805766"/>
                  <a:pt x="399722" y="2784362"/>
                  <a:pt x="589770" y="2743536"/>
                </a:cubicBezTo>
                <a:cubicBezTo>
                  <a:pt x="999397" y="2655943"/>
                  <a:pt x="1375929" y="2478972"/>
                  <a:pt x="1697770" y="2233831"/>
                </a:cubicBezTo>
                <a:cubicBezTo>
                  <a:pt x="1746323" y="2196771"/>
                  <a:pt x="1793685" y="2158327"/>
                  <a:pt x="1839662" y="2118096"/>
                </a:cubicBezTo>
                <a:cubicBezTo>
                  <a:pt x="1885043" y="2078858"/>
                  <a:pt x="1929239" y="2038032"/>
                  <a:pt x="1972040" y="1995424"/>
                </a:cubicBezTo>
                <a:cubicBezTo>
                  <a:pt x="2092728" y="1876518"/>
                  <a:pt x="2202517" y="1746516"/>
                  <a:pt x="2300020" y="1607001"/>
                </a:cubicBezTo>
                <a:cubicBezTo>
                  <a:pt x="2618685" y="1151993"/>
                  <a:pt x="2805567" y="597893"/>
                  <a:pt x="2805567" y="199"/>
                </a:cubicBezTo>
                <a:lnTo>
                  <a:pt x="2805567" y="0"/>
                </a:lnTo>
                <a:lnTo>
                  <a:pt x="1606803" y="0"/>
                </a:lnTo>
                <a:cubicBezTo>
                  <a:pt x="1606803" y="443714"/>
                  <a:pt x="1427057" y="845416"/>
                  <a:pt x="1136137" y="1136138"/>
                </a:cubicBezTo>
                <a:cubicBezTo>
                  <a:pt x="925674" y="1346601"/>
                  <a:pt x="657150" y="1498800"/>
                  <a:pt x="356712" y="1566969"/>
                </a:cubicBezTo>
                <a:cubicBezTo>
                  <a:pt x="298448" y="1580249"/>
                  <a:pt x="238997" y="1590352"/>
                  <a:pt x="178356" y="1596893"/>
                </a:cubicBezTo>
                <a:cubicBezTo>
                  <a:pt x="119893" y="1603433"/>
                  <a:pt x="60244" y="1606803"/>
                  <a:pt x="0" y="1606803"/>
                </a:cubicBezTo>
              </a:path>
            </a:pathLst>
          </a:custGeom>
          <a:solidFill>
            <a:srgbClr val="F6EFD9"/>
          </a:solidFill>
          <a:ln w="5214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61417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2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989138"/>
            <a:ext cx="6877161" cy="4248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tabLst>
                <a:tab pos="2147888" algn="l"/>
              </a:tabLst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Bild 2">
            <a:extLst>
              <a:ext uri="{FF2B5EF4-FFF2-40B4-BE49-F238E27FC236}">
                <a16:creationId xmlns:a16="http://schemas.microsoft.com/office/drawing/2014/main" id="{053C48B1-4D81-A5B5-018F-034E67EB3D78}"/>
              </a:ext>
            </a:extLst>
          </p:cNvPr>
          <p:cNvSpPr/>
          <p:nvPr/>
        </p:nvSpPr>
        <p:spPr>
          <a:xfrm>
            <a:off x="7953453" y="1769628"/>
            <a:ext cx="2533343" cy="4034158"/>
          </a:xfrm>
          <a:custGeom>
            <a:avLst/>
            <a:gdLst>
              <a:gd name="connsiteX0" fmla="*/ 783192 w 2805571"/>
              <a:gd name="connsiteY0" fmla="*/ 3064583 h 4467661"/>
              <a:gd name="connsiteX1" fmla="*/ 1913781 w 2805571"/>
              <a:gd name="connsiteY1" fmla="*/ 2517620 h 4467661"/>
              <a:gd name="connsiteX2" fmla="*/ 1972046 w 2805571"/>
              <a:gd name="connsiteY2" fmla="*/ 2472039 h 4467661"/>
              <a:gd name="connsiteX3" fmla="*/ 2260787 w 2805571"/>
              <a:gd name="connsiteY3" fmla="*/ 2805766 h 4467661"/>
              <a:gd name="connsiteX4" fmla="*/ 2805572 w 2805571"/>
              <a:gd name="connsiteY4" fmla="*/ 4467662 h 4467661"/>
              <a:gd name="connsiteX5" fmla="*/ 1606610 w 2805571"/>
              <a:gd name="connsiteY5" fmla="*/ 4467662 h 4467661"/>
              <a:gd name="connsiteX6" fmla="*/ 1135944 w 2805571"/>
              <a:gd name="connsiteY6" fmla="*/ 3331524 h 4467661"/>
              <a:gd name="connsiteX7" fmla="*/ 783192 w 2805571"/>
              <a:gd name="connsiteY7" fmla="*/ 3064583 h 4467661"/>
              <a:gd name="connsiteX8" fmla="*/ 0 w 2805571"/>
              <a:gd name="connsiteY8" fmla="*/ 1606803 h 4467661"/>
              <a:gd name="connsiteX9" fmla="*/ 0 w 2805571"/>
              <a:gd name="connsiteY9" fmla="*/ 2805766 h 4467661"/>
              <a:gd name="connsiteX10" fmla="*/ 589770 w 2805571"/>
              <a:gd name="connsiteY10" fmla="*/ 2743536 h 4467661"/>
              <a:gd name="connsiteX11" fmla="*/ 1697770 w 2805571"/>
              <a:gd name="connsiteY11" fmla="*/ 2233831 h 4467661"/>
              <a:gd name="connsiteX12" fmla="*/ 1839662 w 2805571"/>
              <a:gd name="connsiteY12" fmla="*/ 2118096 h 4467661"/>
              <a:gd name="connsiteX13" fmla="*/ 1972040 w 2805571"/>
              <a:gd name="connsiteY13" fmla="*/ 1995424 h 4467661"/>
              <a:gd name="connsiteX14" fmla="*/ 2300020 w 2805571"/>
              <a:gd name="connsiteY14" fmla="*/ 1607001 h 4467661"/>
              <a:gd name="connsiteX15" fmla="*/ 2805567 w 2805571"/>
              <a:gd name="connsiteY15" fmla="*/ 199 h 4467661"/>
              <a:gd name="connsiteX16" fmla="*/ 2805567 w 2805571"/>
              <a:gd name="connsiteY16" fmla="*/ 0 h 4467661"/>
              <a:gd name="connsiteX17" fmla="*/ 1606803 w 2805571"/>
              <a:gd name="connsiteY17" fmla="*/ 0 h 4467661"/>
              <a:gd name="connsiteX18" fmla="*/ 1136137 w 2805571"/>
              <a:gd name="connsiteY18" fmla="*/ 1136138 h 4467661"/>
              <a:gd name="connsiteX19" fmla="*/ 356712 w 2805571"/>
              <a:gd name="connsiteY19" fmla="*/ 1566969 h 4467661"/>
              <a:gd name="connsiteX20" fmla="*/ 178356 w 2805571"/>
              <a:gd name="connsiteY20" fmla="*/ 1596893 h 4467661"/>
              <a:gd name="connsiteX21" fmla="*/ 0 w 2805571"/>
              <a:gd name="connsiteY21" fmla="*/ 1606803 h 4467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05571" h="4467661">
                <a:moveTo>
                  <a:pt x="783192" y="3064583"/>
                </a:moveTo>
                <a:cubicBezTo>
                  <a:pt x="1194010" y="2960341"/>
                  <a:pt x="1573912" y="2776636"/>
                  <a:pt x="1913781" y="2517620"/>
                </a:cubicBezTo>
                <a:cubicBezTo>
                  <a:pt x="1933398" y="2502757"/>
                  <a:pt x="1952821" y="2487497"/>
                  <a:pt x="1972046" y="2472039"/>
                </a:cubicBezTo>
                <a:cubicBezTo>
                  <a:pt x="2076679" y="2575487"/>
                  <a:pt x="2173195" y="2687058"/>
                  <a:pt x="2260787" y="2805766"/>
                </a:cubicBezTo>
                <a:cubicBezTo>
                  <a:pt x="2603232" y="3270883"/>
                  <a:pt x="2805572" y="3845592"/>
                  <a:pt x="2805572" y="4467662"/>
                </a:cubicBezTo>
                <a:lnTo>
                  <a:pt x="1606610" y="4467662"/>
                </a:lnTo>
                <a:cubicBezTo>
                  <a:pt x="1606610" y="4023947"/>
                  <a:pt x="1426665" y="3622245"/>
                  <a:pt x="1135944" y="3331524"/>
                </a:cubicBezTo>
                <a:cubicBezTo>
                  <a:pt x="1031504" y="3227084"/>
                  <a:pt x="912995" y="3137115"/>
                  <a:pt x="783192" y="3064583"/>
                </a:cubicBezTo>
                <a:moveTo>
                  <a:pt x="0" y="1606803"/>
                </a:moveTo>
                <a:lnTo>
                  <a:pt x="0" y="2805766"/>
                </a:lnTo>
                <a:cubicBezTo>
                  <a:pt x="202340" y="2805766"/>
                  <a:pt x="399722" y="2784362"/>
                  <a:pt x="589770" y="2743536"/>
                </a:cubicBezTo>
                <a:cubicBezTo>
                  <a:pt x="999397" y="2655943"/>
                  <a:pt x="1375929" y="2478972"/>
                  <a:pt x="1697770" y="2233831"/>
                </a:cubicBezTo>
                <a:cubicBezTo>
                  <a:pt x="1746323" y="2196771"/>
                  <a:pt x="1793685" y="2158327"/>
                  <a:pt x="1839662" y="2118096"/>
                </a:cubicBezTo>
                <a:cubicBezTo>
                  <a:pt x="1885043" y="2078858"/>
                  <a:pt x="1929239" y="2038032"/>
                  <a:pt x="1972040" y="1995424"/>
                </a:cubicBezTo>
                <a:cubicBezTo>
                  <a:pt x="2092728" y="1876518"/>
                  <a:pt x="2202517" y="1746516"/>
                  <a:pt x="2300020" y="1607001"/>
                </a:cubicBezTo>
                <a:cubicBezTo>
                  <a:pt x="2618685" y="1151993"/>
                  <a:pt x="2805567" y="597893"/>
                  <a:pt x="2805567" y="199"/>
                </a:cubicBezTo>
                <a:lnTo>
                  <a:pt x="2805567" y="0"/>
                </a:lnTo>
                <a:lnTo>
                  <a:pt x="1606803" y="0"/>
                </a:lnTo>
                <a:cubicBezTo>
                  <a:pt x="1606803" y="443714"/>
                  <a:pt x="1427057" y="845416"/>
                  <a:pt x="1136137" y="1136138"/>
                </a:cubicBezTo>
                <a:cubicBezTo>
                  <a:pt x="925674" y="1346601"/>
                  <a:pt x="657150" y="1498800"/>
                  <a:pt x="356712" y="1566969"/>
                </a:cubicBezTo>
                <a:cubicBezTo>
                  <a:pt x="298448" y="1580249"/>
                  <a:pt x="238997" y="1590352"/>
                  <a:pt x="178356" y="1596893"/>
                </a:cubicBezTo>
                <a:cubicBezTo>
                  <a:pt x="119893" y="1603433"/>
                  <a:pt x="60244" y="1606803"/>
                  <a:pt x="0" y="1606803"/>
                </a:cubicBezTo>
              </a:path>
            </a:pathLst>
          </a:custGeom>
          <a:solidFill>
            <a:schemeClr val="tx2">
              <a:alpha val="50000"/>
            </a:schemeClr>
          </a:solidFill>
          <a:ln w="5214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2686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och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54">
            <a:extLst>
              <a:ext uri="{FF2B5EF4-FFF2-40B4-BE49-F238E27FC236}">
                <a16:creationId xmlns:a16="http://schemas.microsoft.com/office/drawing/2014/main" id="{561FD2B1-548D-9A0C-72B8-D54ABCC3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06BEB68-3DED-ADF8-AE91-46475383E1FA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422275" y="1997243"/>
            <a:ext cx="849600" cy="850464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sv-SE" dirty="0"/>
              <a:t>Ikon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3265487"/>
            <a:ext cx="3474000" cy="64000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D9161761-560B-A048-3D70-CC45BEDDD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274" y="4095749"/>
            <a:ext cx="3475470" cy="214153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4">
            <a:extLst>
              <a:ext uri="{FF2B5EF4-FFF2-40B4-BE49-F238E27FC236}">
                <a16:creationId xmlns:a16="http://schemas.microsoft.com/office/drawing/2014/main" id="{4AB33786-40B8-C402-BD1F-1CE63EF41574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4287838" y="1997243"/>
            <a:ext cx="849600" cy="850464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sv-SE" dirty="0"/>
              <a:t>Ikon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0C0120AC-650B-BB98-5944-3C1C88E2387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4287838" y="3265487"/>
            <a:ext cx="3474000" cy="64000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text 9">
            <a:extLst>
              <a:ext uri="{FF2B5EF4-FFF2-40B4-BE49-F238E27FC236}">
                <a16:creationId xmlns:a16="http://schemas.microsoft.com/office/drawing/2014/main" id="{F01978A9-2D54-9FCE-B9D2-208C2838D5C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287838" y="4095749"/>
            <a:ext cx="3474000" cy="214153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4">
            <a:extLst>
              <a:ext uri="{FF2B5EF4-FFF2-40B4-BE49-F238E27FC236}">
                <a16:creationId xmlns:a16="http://schemas.microsoft.com/office/drawing/2014/main" id="{F658193D-BD83-F53C-8BD3-EB6A645E0EC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8154986" y="1997243"/>
            <a:ext cx="849600" cy="850464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sv-SE" dirty="0"/>
              <a:t>Ikon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FF4899D0-0CB9-9034-1BF5-EFEAFAE9F645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8154986" y="3265487"/>
            <a:ext cx="3474000" cy="64000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1" name="Platshållare för text 9">
            <a:extLst>
              <a:ext uri="{FF2B5EF4-FFF2-40B4-BE49-F238E27FC236}">
                <a16:creationId xmlns:a16="http://schemas.microsoft.com/office/drawing/2014/main" id="{C2696FC5-1892-3345-08CC-9EAD69AB59B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154986" y="4095749"/>
            <a:ext cx="3474000" cy="214153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B66965C-9AF9-4D70-A747-0ECA579C6587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BB1D2AA2-CEDE-010D-6AB0-1DBD09B2E484}"/>
              </a:ext>
            </a:extLst>
          </p:cNvPr>
          <p:cNvCxnSpPr/>
          <p:nvPr userDrawn="1"/>
        </p:nvCxnSpPr>
        <p:spPr>
          <a:xfrm>
            <a:off x="4049510" y="1970087"/>
            <a:ext cx="0" cy="428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9151DD71-6BC5-B314-CCEA-037BBC4F5F5C}"/>
              </a:ext>
            </a:extLst>
          </p:cNvPr>
          <p:cNvCxnSpPr/>
          <p:nvPr userDrawn="1"/>
        </p:nvCxnSpPr>
        <p:spPr>
          <a:xfrm>
            <a:off x="7905204" y="1970088"/>
            <a:ext cx="0" cy="428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text 2">
            <a:extLst>
              <a:ext uri="{FF2B5EF4-FFF2-40B4-BE49-F238E27FC236}">
                <a16:creationId xmlns:a16="http://schemas.microsoft.com/office/drawing/2014/main" id="{E9CC37E8-6186-6959-51E3-F8942B0B59E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480921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C96AEC12-4D72-C2A9-AD13-43880D9D5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513177" cy="10922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817A29-CA04-369E-838D-DA2F80DA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EB56A3A-B3CC-B280-0C05-BA08A86C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BB5D04C-6141-47E8-8095-850031F1AD30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C02369-5F49-7FA5-8E4E-42A43854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7544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817A29-CA04-369E-838D-DA2F80DA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EB56A3A-B3CC-B280-0C05-BA08A86C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BB5D04C-6141-47E8-8095-850031F1AD30}" type="datetime1">
              <a:rPr lang="sv-SE" smtClean="0"/>
              <a:t>2026-09-24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C02369-5F49-7FA5-8E4E-42A43854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8712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svart symbo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5D876358-1CAA-A526-FCD9-AE9DBB0C58FB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tx1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119E585-1D45-A98D-5F05-AACD97DB1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8565" y="2358264"/>
            <a:ext cx="4211710" cy="214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82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vit symbo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5D876358-1CAA-A526-FCD9-AE9DBB0C58FB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bg1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119E585-1D45-A98D-5F05-AACD97DB1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8565" y="2358264"/>
            <a:ext cx="4211710" cy="214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04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F7C95D4-DDE1-283B-A96B-A010076C97D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48565" y="5558972"/>
            <a:ext cx="4787224" cy="678316"/>
          </a:xfrm>
        </p:spPr>
        <p:txBody>
          <a:bodyPr tIns="14400" bIns="0"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48565" y="1744690"/>
            <a:ext cx="4787224" cy="34009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07214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48565" y="1744690"/>
            <a:ext cx="4787224" cy="34009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Platshållare för text 7">
            <a:extLst>
              <a:ext uri="{FF2B5EF4-FFF2-40B4-BE49-F238E27FC236}">
                <a16:creationId xmlns:a16="http://schemas.microsoft.com/office/drawing/2014/main" id="{7C3C9D7D-E87B-29C6-DB54-74A7ED8E852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48565" y="5558972"/>
            <a:ext cx="4787224" cy="678316"/>
          </a:xfrm>
        </p:spPr>
        <p:txBody>
          <a:bodyPr tIns="14400" bIns="0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4444485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F7C95D4-DDE1-283B-A96B-A010076C97D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0078" y="5766347"/>
            <a:ext cx="1055823" cy="470941"/>
          </a:xfrm>
        </p:spPr>
        <p:txBody>
          <a:bodyPr tIns="0"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F05AF5F-E07F-EBA0-EDAE-93532042D1F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41352" y="5766347"/>
            <a:ext cx="4154488" cy="75881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sv-SE" noProof="0" dirty="0"/>
              <a:t>Förnamn Efternamn</a:t>
            </a:r>
            <a:br>
              <a:rPr lang="sv-SE" noProof="0" dirty="0"/>
            </a:br>
            <a:r>
              <a:rPr lang="sv-SE" noProof="0" dirty="0"/>
              <a:t>fornamn.efternamn@infranord.se</a:t>
            </a:r>
            <a:br>
              <a:rPr lang="sv-SE" noProof="0" dirty="0"/>
            </a:br>
            <a:r>
              <a:rPr lang="sv-SE" noProof="0" dirty="0"/>
              <a:t>Telefonnummer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0313128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F7C95D4-DDE1-283B-A96B-A010076C97D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0078" y="5766347"/>
            <a:ext cx="1055823" cy="470941"/>
          </a:xfrm>
        </p:spPr>
        <p:txBody>
          <a:bodyPr tIns="0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F05AF5F-E07F-EBA0-EDAE-93532042D1F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41352" y="5766347"/>
            <a:ext cx="4154488" cy="75881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dirty="0"/>
              <a:t>Förnamn Efternamn</a:t>
            </a:r>
            <a:br>
              <a:rPr lang="sv-SE" noProof="0" dirty="0"/>
            </a:br>
            <a:r>
              <a:rPr lang="sv-SE" noProof="0" dirty="0"/>
              <a:t>fornamn.efternamn@infranord.se</a:t>
            </a:r>
            <a:br>
              <a:rPr lang="sv-SE" noProof="0" dirty="0"/>
            </a:br>
            <a:r>
              <a:rPr lang="sv-SE" noProof="0" dirty="0"/>
              <a:t>Telefonnummer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272372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571625" y="1997839"/>
            <a:ext cx="90487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</a:t>
            </a:r>
          </a:p>
          <a:p>
            <a:pPr algn="ctr">
              <a:lnSpc>
                <a:spcPct val="90000"/>
              </a:lnSpc>
            </a:pP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sida tillhör ej mallen.</a:t>
            </a:r>
            <a:b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204922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513177" cy="1092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9"/>
            <a:ext cx="1134903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9544" y="6487318"/>
            <a:ext cx="181684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3110" y="6487318"/>
            <a:ext cx="1805781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2026-09-24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038" y="6487318"/>
            <a:ext cx="3878262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BA566953-236E-7083-A52A-09C2F55BD9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1276794" y="257685"/>
            <a:ext cx="649785" cy="3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3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0000"/>
        </a:lnSpc>
        <a:spcBef>
          <a:spcPts val="100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6">
          <p15:clr>
            <a:srgbClr val="F26B43"/>
          </p15:clr>
        </p15:guide>
        <p15:guide id="2" pos="7415">
          <p15:clr>
            <a:srgbClr val="F26B43"/>
          </p15:clr>
        </p15:guide>
        <p15:guide id="3" orient="horz" pos="3929">
          <p15:clr>
            <a:srgbClr val="F26B43"/>
          </p15:clr>
        </p15:guide>
        <p15:guide id="4" orient="horz" pos="331">
          <p15:clr>
            <a:srgbClr val="F26B43"/>
          </p15:clr>
        </p15:guide>
        <p15:guide id="5" orient="horz" pos="1253">
          <p15:clr>
            <a:srgbClr val="F26B43"/>
          </p15:clr>
        </p15:guide>
        <p15:guide id="6" pos="3840">
          <p15:clr>
            <a:srgbClr val="F26B43"/>
          </p15:clr>
        </p15:guide>
        <p15:guide id="7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ens.a.karlsson@trafikverket.s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hyperlink" Target="mailto:basujonkoping@infranord.s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AE95D969-993E-D8EC-FB23-3540C8E21CA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2618D47-92BE-E303-A74D-3000DD321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929" y="2290343"/>
            <a:ext cx="7446965" cy="1879023"/>
          </a:xfrm>
        </p:spPr>
        <p:txBody>
          <a:bodyPr/>
          <a:lstStyle/>
          <a:p>
            <a:r>
              <a:rPr lang="sv-SE" dirty="0"/>
              <a:t>Säkerhetsintroduktion för byggarbetsplatsen Jönköpingsbanan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69D4F14-1A97-0D9F-C9CE-1E76630ABB2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84928" y="4259123"/>
            <a:ext cx="7446965" cy="410994"/>
          </a:xfrm>
        </p:spPr>
        <p:txBody>
          <a:bodyPr/>
          <a:lstStyle/>
          <a:p>
            <a:r>
              <a:rPr lang="sv-SE" sz="2400" i="1" dirty="0"/>
              <a:t>Säkerhetsintroduktionen ska bidra till säkra arbetsplatser genom att berörd personal delges nödvändig information för att: </a:t>
            </a:r>
          </a:p>
          <a:p>
            <a:endParaRPr lang="sv-SE" sz="2400" i="1" dirty="0"/>
          </a:p>
          <a:p>
            <a:pPr marL="457200" indent="-457200">
              <a:buFontTx/>
              <a:buChar char="-"/>
            </a:pPr>
            <a:r>
              <a:rPr lang="sv-SE" sz="2400" i="1" dirty="0"/>
              <a:t>Förstå vilka risker som finns</a:t>
            </a:r>
          </a:p>
          <a:p>
            <a:pPr marL="457200" indent="-457200">
              <a:buFontTx/>
              <a:buChar char="-"/>
            </a:pPr>
            <a:r>
              <a:rPr lang="sv-SE" sz="2400" i="1" dirty="0"/>
              <a:t>Vilka regler som gäller</a:t>
            </a:r>
          </a:p>
          <a:p>
            <a:pPr marL="457200" indent="-457200">
              <a:buFontTx/>
              <a:buChar char="-"/>
            </a:pPr>
            <a:r>
              <a:rPr lang="sv-SE" sz="2400" i="1" dirty="0"/>
              <a:t>Vilket ansvar vi har själva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C93644A-F642-C72F-2534-702F445F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0"/>
                </a:prstClr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6D3DBCCE-5891-6E6F-D31C-EA4ED001EBF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663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C9962-D4FB-3D2A-85A2-F179DABF1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AC42CA7D-BC18-55A1-CFA2-8D7BB75B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685992" cy="486682"/>
          </a:xfrm>
        </p:spPr>
        <p:txBody>
          <a:bodyPr/>
          <a:lstStyle/>
          <a:p>
            <a:r>
              <a:rPr lang="sv-SE" dirty="0"/>
              <a:t>Jönköpingsbanan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41FECCD0-0050-EBAF-4E77-90BC906C2B0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br>
              <a:rPr lang="sv-SE" dirty="0"/>
            </a:br>
            <a:r>
              <a:rPr lang="sv-SE" dirty="0"/>
              <a:t> 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FFCE1AF-1BB7-E05F-FDFD-AB9A2F9FF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449" y="1634859"/>
            <a:ext cx="5537199" cy="372189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dirty="0"/>
              <a:t>Inom kontraktet arbetar omkring 35 personer med allt från analys och besiktning till planering, förebyggande underhåll, felavhjälpning och fakturering. </a:t>
            </a:r>
          </a:p>
          <a:p>
            <a:pPr marL="0" indent="0">
              <a:spcBef>
                <a:spcPts val="0"/>
              </a:spcBef>
              <a:buNone/>
            </a:pPr>
            <a:endParaRPr lang="sv-SE" dirty="0"/>
          </a:p>
          <a:p>
            <a:pPr marL="0" indent="0">
              <a:spcBef>
                <a:spcPts val="0"/>
              </a:spcBef>
              <a:buNone/>
            </a:pPr>
            <a:r>
              <a:rPr lang="sv-SE" dirty="0"/>
              <a:t>Kontraktet är en utförandeentreprenad. </a:t>
            </a:r>
          </a:p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BB546064-3786-8E02-FD92-488F06BE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487318"/>
            <a:ext cx="181684" cy="18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978F402-5FF3-2276-0EFF-3ABA4FC8D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0588"/>
            <a:ext cx="4514900" cy="6433338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CD595981-38B8-63AD-899E-25628CBA5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29240"/>
              </p:ext>
            </p:extLst>
          </p:nvPr>
        </p:nvGraphicFramePr>
        <p:xfrm>
          <a:off x="327449" y="3218646"/>
          <a:ext cx="331893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027">
                  <a:extLst>
                    <a:ext uri="{9D8B030D-6E8A-4147-A177-3AD203B41FA5}">
                      <a16:colId xmlns:a16="http://schemas.microsoft.com/office/drawing/2014/main" val="3139585859"/>
                    </a:ext>
                  </a:extLst>
                </a:gridCol>
                <a:gridCol w="2512906">
                  <a:extLst>
                    <a:ext uri="{9D8B030D-6E8A-4147-A177-3AD203B41FA5}">
                      <a16:colId xmlns:a16="http://schemas.microsoft.com/office/drawing/2014/main" val="389462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Bandel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Orter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20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Sandhem-Falköping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77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Sandhem-Nässjö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4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Jönköping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4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Jönköping-Vaggeryd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4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Nässjö-Landeryd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7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869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1D97-3351-488C-E167-DFDA6AB42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E4FB7F3-8C22-3FF0-BFFA-BBC798411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Projektets organisation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3360296B-FF8C-8374-B3F4-7DF29C8D6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5093551" y="2202907"/>
            <a:ext cx="0" cy="2029551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953169" y="2817915"/>
            <a:ext cx="280765" cy="0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953169" y="3767166"/>
            <a:ext cx="280765" cy="0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102971" y="4232458"/>
            <a:ext cx="6386094" cy="0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102971" y="4232458"/>
            <a:ext cx="0" cy="183587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721403" y="4232458"/>
            <a:ext cx="0" cy="176809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308216" y="4232458"/>
            <a:ext cx="0" cy="211664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013243" y="4232458"/>
            <a:ext cx="0" cy="198334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89065" y="4232458"/>
            <a:ext cx="0" cy="164469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425065" y="1534421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chemeClr val="bg1"/>
                </a:solidFill>
              </a:rPr>
              <a:t>Adam Bergstrand </a:t>
            </a:r>
            <a:r>
              <a:rPr sz="1000" dirty="0" err="1">
                <a:solidFill>
                  <a:schemeClr val="bg1"/>
                </a:solidFill>
              </a:rPr>
              <a:t>Platschef</a:t>
            </a:r>
            <a:endParaRPr sz="10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16197" y="248367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Björn Stenvall Entreprenadingenjör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3934" y="248367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Andreas Sundling Entreprenadingenjör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44528" y="3387164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Eva Nordqvist Säkerhetssamordnare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16197" y="3423478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Alena Suljanovic Entreprenadingenjör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34485" y="4416045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Fredrik Nygren Arbetsledare Bana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52917" y="4409267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Mathias Bäckström Arbetsledare Bana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39730" y="444412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Niklas Josefsson Arbetsledare Signal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44757" y="443079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Bo Svensson Arbetsledare El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20579" y="4396927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Jan Sörensen Arbetsledare Projekt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BA1FF224-DE29-D2D3-7038-7089D1953649}"/>
              </a:ext>
            </a:extLst>
          </p:cNvPr>
          <p:cNvSpPr txBox="1"/>
          <p:nvPr/>
        </p:nvSpPr>
        <p:spPr>
          <a:xfrm>
            <a:off x="1219200" y="5443585"/>
            <a:ext cx="3874351" cy="923330"/>
          </a:xfrm>
          <a:prstGeom prst="rect">
            <a:avLst/>
          </a:prstGeom>
          <a:solidFill>
            <a:srgbClr val="FAF5E8"/>
          </a:solidFill>
          <a:effectLst>
            <a:softEdge rad="12700"/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sv-SE" sz="1200" b="1" dirty="0"/>
              <a:t>Huvudskyddsombud: </a:t>
            </a:r>
          </a:p>
          <a:p>
            <a:r>
              <a:rPr lang="sv-SE" sz="1200" dirty="0"/>
              <a:t>Mikael Börjesson 010-121 7857</a:t>
            </a:r>
          </a:p>
          <a:p>
            <a:r>
              <a:rPr lang="sv-SE" sz="1200" b="1" dirty="0"/>
              <a:t>Skyddsombud</a:t>
            </a:r>
          </a:p>
          <a:p>
            <a:r>
              <a:rPr lang="sv-SE" sz="1200" dirty="0"/>
              <a:t>Christer Johansson 010-121 7858</a:t>
            </a:r>
          </a:p>
          <a:p>
            <a:pPr algn="l"/>
            <a:endParaRPr lang="sv-SE" sz="1200" dirty="0" err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72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9FF8A3A2-484B-4646-1ED2-D579D6E7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Arbetsmiljöorganisation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F67F75B-1C05-0921-E20E-E28F6FDC6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5" y="1447271"/>
            <a:ext cx="7698952" cy="4248149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Byggherre:</a:t>
            </a:r>
          </a:p>
          <a:p>
            <a:pPr marL="0" indent="0">
              <a:buNone/>
            </a:pPr>
            <a:r>
              <a:rPr lang="sv-SE" dirty="0"/>
              <a:t>Trafikverket</a:t>
            </a:r>
          </a:p>
          <a:p>
            <a:pPr marL="0" indent="0">
              <a:buNone/>
            </a:pPr>
            <a:r>
              <a:rPr lang="sv-SE" dirty="0"/>
              <a:t>Jens Karlsson, 010-123 0034, </a:t>
            </a:r>
            <a:r>
              <a:rPr lang="sv-SE" u="sng" dirty="0">
                <a:hlinkClick r:id="rId3"/>
              </a:rPr>
              <a:t>jens.a.karlsson@trafikverket.se</a:t>
            </a:r>
            <a:endParaRPr lang="sv-SE" dirty="0"/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r>
              <a:rPr lang="sv-SE" b="1" dirty="0"/>
              <a:t>Byggarbetsmiljösamordnare utförandet:</a:t>
            </a:r>
          </a:p>
          <a:p>
            <a:pPr marL="0" indent="0">
              <a:buNone/>
            </a:pPr>
            <a:r>
              <a:rPr lang="sv-SE" dirty="0"/>
              <a:t>Infranord AB</a:t>
            </a:r>
          </a:p>
          <a:p>
            <a:pPr marL="0" indent="0">
              <a:buNone/>
            </a:pPr>
            <a:r>
              <a:rPr lang="sv-SE" dirty="0"/>
              <a:t>Handläggare: </a:t>
            </a:r>
          </a:p>
          <a:p>
            <a:pPr marL="0" indent="0">
              <a:buNone/>
            </a:pPr>
            <a:r>
              <a:rPr lang="sv-SE" dirty="0"/>
              <a:t>Björn Stenvall, 010-121 7016, </a:t>
            </a:r>
            <a:r>
              <a:rPr lang="sv-SE" dirty="0">
                <a:hlinkClick r:id="rId4"/>
              </a:rPr>
              <a:t>basujonkoping@infranord.se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F355257-D5DB-6AE5-9272-D9D32983B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719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5DFF40-FEF5-CE89-C34D-CAAE395F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Välkommen till en säker arbetsplats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19BC544E-AFA7-0360-B102-2B8354088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3422" y="1361440"/>
            <a:ext cx="4844490" cy="5221286"/>
          </a:xfrm>
        </p:spPr>
        <p:txBody>
          <a:bodyPr/>
          <a:lstStyle/>
          <a:p>
            <a:pPr lvl="0"/>
            <a:r>
              <a:rPr lang="sv-SE" dirty="0"/>
              <a:t>Det innebär bland annat att vi stoppar farliga arbeten för att tillsammans hitta alternativa arbetssätt eller på annat sätt skydda oss mot olyckor.</a:t>
            </a:r>
          </a:p>
          <a:p>
            <a:pPr lvl="0"/>
            <a:r>
              <a:rPr lang="sv-SE" dirty="0"/>
              <a:t>Vi bryr oss om våra arbetskamrater och kollegor och sprider därför vårt lärande från exempelvis incidenter i vår organisation. Detta bland annat genom en aktiv incidentrapportering.</a:t>
            </a:r>
          </a:p>
          <a:p>
            <a:pPr lvl="0"/>
            <a:r>
              <a:rPr lang="sv-SE" dirty="0"/>
              <a:t>Vi har en nollvision gällande allvarliga olyckor och målet är att </a:t>
            </a:r>
            <a:r>
              <a:rPr lang="sv-SE" u="sng" dirty="0"/>
              <a:t>alla</a:t>
            </a:r>
            <a:r>
              <a:rPr lang="sv-SE" dirty="0"/>
              <a:t> ska komma hem efter en arbetsdag utan att ha drabbats av en olycka på arbetsplatsen.</a:t>
            </a:r>
          </a:p>
          <a:p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6CD81B0-39AB-AB4C-21C8-7FD6F6B9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FAF5E8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FAF5E8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A510CFA6-02C9-0B93-7022-587C1E646E57}"/>
              </a:ext>
            </a:extLst>
          </p:cNvPr>
          <p:cNvSpPr/>
          <p:nvPr/>
        </p:nvSpPr>
        <p:spPr>
          <a:xfrm>
            <a:off x="1043093" y="2594187"/>
            <a:ext cx="3108960" cy="2912533"/>
          </a:xfrm>
          <a:prstGeom prst="ellipse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ADA7954-3FAB-7E4A-2A82-02379AFE2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8057" y="3854397"/>
            <a:ext cx="2550660" cy="392112"/>
          </a:xfrm>
          <a:solidFill>
            <a:schemeClr val="accent3"/>
          </a:solidFill>
        </p:spPr>
        <p:txBody>
          <a:bodyPr/>
          <a:lstStyle/>
          <a:p>
            <a:pPr marL="0" indent="0">
              <a:buNone/>
            </a:pPr>
            <a:r>
              <a:rPr lang="sv-SE" b="1" dirty="0">
                <a:solidFill>
                  <a:schemeClr val="tx1"/>
                </a:solidFill>
                <a:latin typeface="Verdana"/>
              </a:rPr>
              <a:t>Säkerheten först!</a:t>
            </a:r>
          </a:p>
        </p:txBody>
      </p:sp>
    </p:spTree>
    <p:extLst>
      <p:ext uri="{BB962C8B-B14F-4D97-AF65-F5344CB8AC3E}">
        <p14:creationId xmlns:p14="http://schemas.microsoft.com/office/powerpoint/2010/main" val="333903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89DDE-5776-D573-71EE-E17ECCEFA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FDEE633C-20A3-85D0-5417-1607DC84D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74" y="531019"/>
            <a:ext cx="10890039" cy="1092200"/>
          </a:xfrm>
        </p:spPr>
        <p:txBody>
          <a:bodyPr/>
          <a:lstStyle/>
          <a:p>
            <a:r>
              <a:rPr lang="sv-SE" dirty="0"/>
              <a:t>Säkert beteende = säker arbetsmiljö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F1DF901-96FD-B758-0A42-E34B9F0E0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sz="1800" i="1" dirty="0"/>
              <a:t>Allmänna ordnings- och skyddsregler finns anslagen på tavlan för arbetsplatsinformation</a:t>
            </a:r>
          </a:p>
          <a:p>
            <a:pPr marL="0" indent="0">
              <a:spcBef>
                <a:spcPts val="0"/>
              </a:spcBef>
              <a:buNone/>
            </a:pPr>
            <a:endParaRPr lang="sv-SE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1800" dirty="0"/>
              <a:t>För att uppnå säkra arbetsplatser är det av stor vikt att alla på arbetsplatsen bidrar genom att;</a:t>
            </a: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/>
              <a:t>Välja säkra beteenden och inte ta riskfyllda genvägar på grund av tidsbrist, ekonomi eller bekvämlighet. </a:t>
            </a:r>
          </a:p>
          <a:p>
            <a:pPr marL="0" lvl="0" indent="0">
              <a:spcBef>
                <a:spcPts val="0"/>
              </a:spcBef>
              <a:buNone/>
            </a:pPr>
            <a:endParaRPr lang="sv-SE" sz="1800" dirty="0"/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/>
              <a:t>Ingripa vid riskfyllda beteenden, påpeka säkerhetsbrister samt vid behov underrätta arbetsledning samt skyddsombud. </a:t>
            </a:r>
          </a:p>
          <a:p>
            <a:pPr marL="0" lvl="0" indent="0">
              <a:spcBef>
                <a:spcPts val="0"/>
              </a:spcBef>
              <a:buNone/>
            </a:pPr>
            <a:endParaRPr lang="sv-SE" sz="1800" dirty="0"/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/>
              <a:t>Använda föreskriven skyddsutrustning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15E15A7-4E15-B6BE-956F-6FBA11F51A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487318"/>
            <a:ext cx="181684" cy="18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pic>
        <p:nvPicPr>
          <p:cNvPr id="1026" name="Picture 2" descr="En bild som visar text, Teckensnitt, cirkel, skärmbild&#10;&#10;Automatiskt genererad beskrivning">
            <a:extLst>
              <a:ext uri="{FF2B5EF4-FFF2-40B4-BE49-F238E27FC236}">
                <a16:creationId xmlns:a16="http://schemas.microsoft.com/office/drawing/2014/main" id="{78CEF1F5-4585-54F1-C743-C8194F0B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57" y="3515701"/>
            <a:ext cx="2259983" cy="225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 bild som visar Teckensnitt, cirkel, Grafik, logotyp&#10;&#10;Automatiskt genererad beskrivning">
            <a:extLst>
              <a:ext uri="{FF2B5EF4-FFF2-40B4-BE49-F238E27FC236}">
                <a16:creationId xmlns:a16="http://schemas.microsoft.com/office/drawing/2014/main" id="{4823BB5B-B7C4-2C40-CA50-C6949BAC6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454" y="1724819"/>
            <a:ext cx="2314892" cy="231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0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2F875-41C7-EB9A-36B4-CFB2723FA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C1C36562-F698-03B3-083B-217439D9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4" y="531019"/>
            <a:ext cx="10333709" cy="486682"/>
          </a:xfrm>
        </p:spPr>
        <p:txBody>
          <a:bodyPr/>
          <a:lstStyle/>
          <a:p>
            <a:r>
              <a:rPr lang="sv-SE" sz="4400"/>
              <a:t>Allmänna ordnings- och skyddsregler </a:t>
            </a:r>
            <a:endParaRPr lang="sv-SE"/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C0ABAC7-B904-6244-113E-8B8F66B542E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3" y="1477045"/>
            <a:ext cx="10861611" cy="486682"/>
          </a:xfrm>
        </p:spPr>
        <p:txBody>
          <a:bodyPr/>
          <a:lstStyle/>
          <a:p>
            <a:r>
              <a:rPr lang="sv-SE">
                <a:latin typeface="Verdana" panose="020B0604030504040204" pitchFamily="34" charset="0"/>
                <a:ea typeface="Corbel" panose="020B0503020204020204" pitchFamily="34" charset="0"/>
              </a:rPr>
              <a:t>För att uppnå säkra arbetsplatser är det av stor vikt att alla på arbetsplatsen bidrar</a:t>
            </a:r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8FD7FD9-6F49-6765-F526-84B29E5DA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860" y="2224726"/>
            <a:ext cx="10607086" cy="4102255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Hålla våra arbetsplatser alkohol- och drogfria. 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Kränkande beteende får inte förekomma på arbetsplatsen</a:t>
            </a:r>
            <a:r>
              <a:rPr lang="sv-SE" sz="1800" dirty="0">
                <a:latin typeface="Verdana" panose="020B0604030504040204" pitchFamily="34" charset="0"/>
                <a:cs typeface="Times New Roman" panose="02020603050405020304" pitchFamily="18" charset="0"/>
              </a:rPr>
              <a:t>. </a:t>
            </a:r>
            <a:br>
              <a:rPr lang="sv-SE" sz="1800" dirty="0">
                <a:latin typeface="Verdana" panose="020B0604030504040204" pitchFamily="34" charset="0"/>
                <a:cs typeface="Times New Roman" panose="02020603050405020304" pitchFamily="18" charset="0"/>
              </a:rPr>
            </a:br>
            <a:endParaRPr lang="sv-SE" sz="1800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Arbetsplatsen ska hållas i ordning.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Material och förnödenheter ska förvaras på anvisad plats och på säkert sätt. 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Avspärrningar och uppmärkningar ska respekteras.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Verdana" panose="020B060403050404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ID06-kort ska bäras på våra arbetsplatser. 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Ta del av säkerhets-, skyddsregler och trafikeringsinstruktioner innan arbetet</a:t>
            </a:r>
            <a:endParaRPr lang="sv-SE" sz="1800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FA8AD4AC-BC42-41FF-8113-18FC683D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34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9A39-6871-71BF-88D8-460083ED2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3FCF1D2E-F910-AECB-AC89-720AA891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Personalliggare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0005318-1182-126A-8E06-60C9F3743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Alla på byggarbetsplatsen ska ​logga in i personalliggaren vid varje arbetspass och logga ut efter avslutat arbetspass. </a:t>
            </a:r>
            <a:br>
              <a:rPr lang="sv-SE" dirty="0"/>
            </a:b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48477C4-6645-1908-2E04-4AC97F8426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D77581E-288B-0D36-266C-B4EEF63AF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925" y="700089"/>
            <a:ext cx="426676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9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E2AEF-2479-A7F6-4351-77E8C1976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3F26F5F0-F4C2-8C62-BBBE-4D9F684C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50" y="329724"/>
            <a:ext cx="4840287" cy="486682"/>
          </a:xfrm>
        </p:spPr>
        <p:txBody>
          <a:bodyPr/>
          <a:lstStyle/>
          <a:p>
            <a:r>
              <a:rPr lang="sv-SE" dirty="0"/>
              <a:t>Rätt klädd 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F0C0F43F-34CA-279E-8E3B-201CB5DA18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850" y="1561473"/>
            <a:ext cx="5356881" cy="4248149"/>
          </a:xfrm>
        </p:spPr>
        <p:txBody>
          <a:bodyPr/>
          <a:lstStyle/>
          <a:p>
            <a:pPr marL="0" indent="0">
              <a:buNone/>
            </a:pPr>
            <a:r>
              <a:rPr lang="sv-SE" dirty="0">
                <a:solidFill>
                  <a:srgbClr val="000000"/>
                </a:solidFill>
              </a:rPr>
              <a:t>På våra arbetsplatser har vi: </a:t>
            </a:r>
          </a:p>
          <a:p>
            <a:pPr>
              <a:spcBef>
                <a:spcPts val="600"/>
              </a:spcBef>
            </a:pPr>
            <a:r>
              <a:rPr lang="sv-SE" dirty="0">
                <a:solidFill>
                  <a:srgbClr val="000000"/>
                </a:solidFill>
              </a:rPr>
              <a:t>Hjälm</a:t>
            </a:r>
          </a:p>
          <a:p>
            <a:pPr>
              <a:spcBef>
                <a:spcPts val="600"/>
              </a:spcBef>
            </a:pPr>
            <a:r>
              <a:rPr lang="sv-SE" dirty="0">
                <a:solidFill>
                  <a:srgbClr val="000000"/>
                </a:solidFill>
              </a:rPr>
              <a:t>Skyddskläder som </a:t>
            </a:r>
            <a:r>
              <a:rPr lang="sv-SE" dirty="0"/>
              <a:t>har skydd mot ljusbåge och är flamskyddade</a:t>
            </a:r>
            <a:endParaRPr lang="sv-SE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sv-SE" dirty="0">
                <a:solidFill>
                  <a:srgbClr val="000000"/>
                </a:solidFill>
              </a:rPr>
              <a:t>Skyddsskor</a:t>
            </a:r>
          </a:p>
          <a:p>
            <a:pPr>
              <a:spcBef>
                <a:spcPts val="600"/>
              </a:spcBef>
            </a:pPr>
            <a:r>
              <a:rPr lang="sv-SE" dirty="0"/>
              <a:t>Personer som vistas inom spårområdet ska bära varselkläder med klass 3 på överkroppen. </a:t>
            </a:r>
          </a:p>
          <a:p>
            <a:pPr>
              <a:spcBef>
                <a:spcPts val="600"/>
              </a:spcBef>
            </a:pPr>
            <a:r>
              <a:rPr lang="sv-SE" dirty="0"/>
              <a:t>ID06</a:t>
            </a:r>
          </a:p>
          <a:p>
            <a:pPr marL="0" indent="0">
              <a:buNone/>
            </a:pPr>
            <a:r>
              <a:rPr lang="sv-SE" dirty="0"/>
              <a:t> </a:t>
            </a:r>
            <a:endParaRPr lang="sv-SE" dirty="0">
              <a:solidFill>
                <a:srgbClr val="000000"/>
              </a:solidFill>
            </a:endParaRPr>
          </a:p>
          <a:p>
            <a:endParaRPr lang="sv-SE" dirty="0"/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203E61A2-5686-88DA-29E8-5D03BBEA5AC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8527" r="8527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7BB7C97E-792C-0036-2666-27DB2FD572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A921817-991C-2CDE-9DAD-B8854FD5F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068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2CBDBA-14CB-BCCC-A697-9F482297E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Arbetsmiljöplan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E008D62C-081E-0619-DCD4-87488D814233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4" name="Bildobjekt 3" descr="En bild som visar person, man, utomhus, byggnad&#10;&#10;Automatiskt genererad beskrivning">
            <a:extLst>
              <a:ext uri="{FF2B5EF4-FFF2-40B4-BE49-F238E27FC236}">
                <a16:creationId xmlns:a16="http://schemas.microsoft.com/office/drawing/2014/main" id="{3FDBCB8C-108A-BCF6-0BA2-D478E9E0D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02" y="615782"/>
            <a:ext cx="5183858" cy="291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3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D11045BC-A283-A339-B82F-2C90FA4A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Arbetsmiljöplan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829F9F61-7C2C-F4DA-F4BE-247EF2C08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5" y="1379538"/>
            <a:ext cx="6202045" cy="4248149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Alla som utför arbeten inom arbetsområdet (även sidoentreprenörer) ska följa BAS-U:s arbetsmiljöplan.</a:t>
            </a:r>
          </a:p>
          <a:p>
            <a:pPr marL="0" indent="0" fontAlgn="base">
              <a:buNone/>
            </a:pPr>
            <a:r>
              <a:rPr lang="sv-SE" dirty="0"/>
              <a:t>Arbetsmiljöplanen har följande bilagor: </a:t>
            </a:r>
          </a:p>
          <a:p>
            <a:pPr marL="0" indent="0" fontAlgn="base">
              <a:buNone/>
            </a:pPr>
            <a:endParaRPr lang="sv-SE" dirty="0"/>
          </a:p>
          <a:p>
            <a:pPr>
              <a:spcBef>
                <a:spcPts val="0"/>
              </a:spcBef>
            </a:pPr>
            <a:r>
              <a:rPr lang="sv-SE" dirty="0"/>
              <a:t>Organisation</a:t>
            </a:r>
          </a:p>
          <a:p>
            <a:pPr>
              <a:spcBef>
                <a:spcPts val="0"/>
              </a:spcBef>
            </a:pPr>
            <a:r>
              <a:rPr lang="sv-SE" dirty="0"/>
              <a:t>Riskanalys</a:t>
            </a:r>
          </a:p>
          <a:p>
            <a:pPr>
              <a:spcBef>
                <a:spcPts val="0"/>
              </a:spcBef>
            </a:pPr>
            <a:r>
              <a:rPr lang="sv-SE" dirty="0"/>
              <a:t>Nödlägesberedskap</a:t>
            </a:r>
          </a:p>
          <a:p>
            <a:pPr>
              <a:spcBef>
                <a:spcPts val="0"/>
              </a:spcBef>
            </a:pPr>
            <a:r>
              <a:rPr lang="sv-SE" dirty="0"/>
              <a:t>Larmplan</a:t>
            </a:r>
          </a:p>
          <a:p>
            <a:pPr>
              <a:spcBef>
                <a:spcPts val="0"/>
              </a:spcBef>
            </a:pPr>
            <a:r>
              <a:rPr lang="sv-SE" dirty="0"/>
              <a:t>Miljöolycka</a:t>
            </a:r>
          </a:p>
          <a:p>
            <a:pPr>
              <a:spcBef>
                <a:spcPts val="0"/>
              </a:spcBef>
            </a:pPr>
            <a:r>
              <a:rPr lang="sv-SE" dirty="0"/>
              <a:t>Allmänna ordnings- och skyddsregler</a:t>
            </a:r>
          </a:p>
          <a:p>
            <a:pPr>
              <a:spcBef>
                <a:spcPts val="0"/>
              </a:spcBef>
            </a:pPr>
            <a:r>
              <a:rPr lang="sv-SE" dirty="0"/>
              <a:t>Arbetsplatsdispositionsplan, APD-plan</a:t>
            </a:r>
          </a:p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B9E72B0-527F-62BA-145A-52D77C08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70EF2F6-8243-E254-E483-3621FE625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992" y="1131252"/>
            <a:ext cx="4355187" cy="474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9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A2D504-C3A5-7057-94D3-77DD432B9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Lokal information och riskbedömning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E88E2C5-188B-F9F5-236E-F573D8E1D4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12</a:t>
            </a:fld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20A56B3-35DF-06F5-3F4A-A3E94A4010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3582" y="2419168"/>
            <a:ext cx="5661025" cy="42481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Lokal information informerar om de lokala förutsättningar som gäller på den plats arbetet ska utföras.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För varje aktivitet utförs en detaljerad SoS-planering.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Vid större arbeten upprättas också en dokumenterad arbetsberedning. </a:t>
            </a:r>
          </a:p>
        </p:txBody>
      </p:sp>
    </p:spTree>
    <p:extLst>
      <p:ext uri="{BB962C8B-B14F-4D97-AF65-F5344CB8AC3E}">
        <p14:creationId xmlns:p14="http://schemas.microsoft.com/office/powerpoint/2010/main" val="3019986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45A22-9264-D7D2-79B1-FC1AEEF4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4DD227B-B6B1-4C75-5330-487F5808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3" y="190682"/>
            <a:ext cx="10821459" cy="486682"/>
          </a:xfrm>
        </p:spPr>
        <p:txBody>
          <a:bodyPr/>
          <a:lstStyle/>
          <a:p>
            <a:r>
              <a:rPr lang="sv-SE" sz="2800" dirty="0"/>
              <a:t>Lokal information – Nödlägesplan Jönköpings rangerbangård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AB1B8749-EEA6-44C0-E589-D4E44F731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683945"/>
            <a:ext cx="7372760" cy="4553342"/>
          </a:xfrm>
        </p:spPr>
        <p:txBody>
          <a:bodyPr/>
          <a:lstStyle/>
          <a:p>
            <a:endParaRPr lang="sv-SE" sz="2400" dirty="0"/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2C535BB-180B-7FA1-A0DA-1C53A208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AC1DE-F1BD-4072-A084-4728B2D1FF3E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991FB0-AD1D-A2FF-1F26-F0E910A3A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57F1D7-B8D6-4585-9576-70D6071489E7}" type="datetime1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2026-09-24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C4ADD55-AD48-1641-C0B2-C678BD57B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450" y="730100"/>
            <a:ext cx="6311046" cy="2129978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3B3C7B80-041D-5560-DED8-BC919CF05E45}"/>
              </a:ext>
            </a:extLst>
          </p:cNvPr>
          <p:cNvSpPr txBox="1"/>
          <p:nvPr/>
        </p:nvSpPr>
        <p:spPr>
          <a:xfrm>
            <a:off x="6733320" y="2401482"/>
            <a:ext cx="393530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1600" dirty="0"/>
              <a:t> </a:t>
            </a:r>
            <a:endParaRPr lang="sv-SE" sz="1600" i="1" dirty="0"/>
          </a:p>
          <a:p>
            <a:endParaRPr lang="sv-SE" sz="1600" i="1" dirty="0"/>
          </a:p>
          <a:p>
            <a:r>
              <a:rPr lang="sv-SE" sz="1600" i="1" dirty="0"/>
              <a:t> </a:t>
            </a:r>
            <a:endParaRPr lang="sv-SE" sz="1600" dirty="0">
              <a:cs typeface="Arial" panose="020B0604020202020204" pitchFamily="34" charset="0"/>
            </a:endParaRP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8F0D9161-38CB-45BD-1286-D4E43CE5B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048" y="3801129"/>
            <a:ext cx="4416461" cy="2771586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95947161-84C4-87A2-1D5B-B3A451D4D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642" y="731035"/>
            <a:ext cx="5233234" cy="4010351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05AD5D67-4464-0592-53F3-E8D16CC2B3F2}"/>
              </a:ext>
            </a:extLst>
          </p:cNvPr>
          <p:cNvSpPr txBox="1"/>
          <p:nvPr/>
        </p:nvSpPr>
        <p:spPr>
          <a:xfrm>
            <a:off x="5655508" y="3020845"/>
            <a:ext cx="575374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600" dirty="0">
                <a:cs typeface="Arial" panose="020B0604020202020204" pitchFamily="34" charset="0"/>
              </a:rPr>
              <a:t>Alla som vistas eller arbetar på bangården ska genomföra Trafikverksskolan interaktiva utbildning regelbundet enligt nedan: </a:t>
            </a:r>
          </a:p>
        </p:txBody>
      </p:sp>
    </p:spTree>
    <p:extLst>
      <p:ext uri="{BB962C8B-B14F-4D97-AF65-F5344CB8AC3E}">
        <p14:creationId xmlns:p14="http://schemas.microsoft.com/office/powerpoint/2010/main" val="4142286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719910-845D-4F7E-CBB5-4CF520C8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Särskilda risker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92009D-D1FD-C660-0CE0-75D79075A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176950"/>
            <a:ext cx="6877161" cy="5490368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Påkörningsrisker</a:t>
            </a:r>
          </a:p>
          <a:p>
            <a:r>
              <a:rPr lang="sv-SE" dirty="0"/>
              <a:t>Eftersträva alltid arbete i avstängt spår</a:t>
            </a:r>
          </a:p>
          <a:p>
            <a:r>
              <a:rPr lang="sv-SE" dirty="0"/>
              <a:t>Vid flera spårfordon, TSA och TA inom samma område säkerställ uppsikt och kommunikation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 err="1"/>
              <a:t>Elrisker</a:t>
            </a:r>
            <a:endParaRPr lang="sv-SE" dirty="0"/>
          </a:p>
          <a:p>
            <a:r>
              <a:rPr lang="sv-SE" dirty="0"/>
              <a:t>Samtliga arbeten med hög- </a:t>
            </a:r>
            <a:r>
              <a:rPr lang="sv-SE" dirty="0" err="1"/>
              <a:t>resp</a:t>
            </a:r>
            <a:r>
              <a:rPr lang="sv-SE" dirty="0"/>
              <a:t> lågspänning ska utföras av personal med rätt kompetens</a:t>
            </a:r>
          </a:p>
          <a:p>
            <a:r>
              <a:rPr lang="sv-SE" dirty="0"/>
              <a:t>Allt arbete ska avbrytas vid åska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Klämrisker vid hantering av tex slipers, växelkomponenter och andra tunga ”byggelement”</a:t>
            </a:r>
          </a:p>
          <a:p>
            <a:r>
              <a:rPr lang="sv-SE" dirty="0"/>
              <a:t> Planera alla lyft</a:t>
            </a:r>
          </a:p>
          <a:p>
            <a:r>
              <a:rPr lang="sv-SE" dirty="0"/>
              <a:t>Tillse god kommunikation mellan operatör av TSA/TA och tekniker</a:t>
            </a:r>
          </a:p>
          <a:p>
            <a:r>
              <a:rPr lang="sv-SE" dirty="0"/>
              <a:t>Inga fingrar/händer eller andra kroppsdelar mellan ”byggelementet” och underlaget.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 vi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96720F4-39C8-AFBE-2A4E-D3BD6ABD2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801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745E1-4BC2-9E9E-0BAD-D17CA1EE8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531019"/>
            <a:ext cx="4840287" cy="486682"/>
          </a:xfrm>
        </p:spPr>
        <p:txBody>
          <a:bodyPr vert="horz" lIns="0" tIns="0" rIns="0" bIns="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endParaRPr lang="sv-SE" sz="900" i="1" kern="1200">
              <a:latin typeface="+mj-lt"/>
              <a:ea typeface="+mj-ea"/>
              <a:cs typeface="+mj-cs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A925981-0302-7C15-CF6D-FCAF8DA72525}"/>
              </a:ext>
            </a:extLst>
          </p:cNvPr>
          <p:cNvSpPr txBox="1">
            <a:spLocks/>
          </p:cNvSpPr>
          <p:nvPr/>
        </p:nvSpPr>
        <p:spPr>
          <a:xfrm>
            <a:off x="427038" y="1307363"/>
            <a:ext cx="4840287" cy="39211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sv-SE" sz="3600" i="1">
                <a:latin typeface="+mj-lt"/>
                <a:ea typeface="+mj-ea"/>
                <a:cs typeface="+mj-cs"/>
              </a:rPr>
              <a:t>Vid olycka eller allvarligt tillbud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23E6DE-7689-A2E5-6D09-72987D47AB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buNone/>
            </a:pPr>
            <a:r>
              <a:rPr lang="sv-SE" dirty="0"/>
              <a:t>Följ alltid larmplanen vid olycka eller allvarligt tillbud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SOS Alarm </a:t>
            </a:r>
            <a:r>
              <a:rPr lang="sv-SE" b="1" dirty="0"/>
              <a:t>112 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Trafikcentralens larmnummer</a:t>
            </a:r>
            <a:br>
              <a:rPr lang="sv-SE" dirty="0"/>
            </a:br>
            <a:r>
              <a:rPr lang="sv-SE" dirty="0"/>
              <a:t>Bandelarna 732, 731, 715 (Malmö) </a:t>
            </a:r>
            <a:r>
              <a:rPr lang="sv-SE" b="1" dirty="0"/>
              <a:t>010-127 12 99</a:t>
            </a:r>
            <a:br>
              <a:rPr lang="sv-SE" dirty="0"/>
            </a:br>
            <a:r>
              <a:rPr lang="sv-SE" dirty="0"/>
              <a:t>Bandelarna 710, 711 (Göteborg) 010-127 22 99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Operativt Center </a:t>
            </a:r>
            <a:r>
              <a:rPr lang="sv-SE" b="1" dirty="0"/>
              <a:t>010-121 2110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Kontakta närmaste chef</a:t>
            </a:r>
          </a:p>
          <a:p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F7843BA-C440-A832-D43F-E4BBC52B5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9" y="690462"/>
            <a:ext cx="6061326" cy="6076518"/>
          </a:xfrm>
          <a:prstGeom prst="rect">
            <a:avLst/>
          </a:prstGeom>
          <a:noFill/>
        </p:spPr>
      </p:pic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DCA05E0-32E3-0373-97E4-32FCDAB5BB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latshållare för bildnummer 6" hidden="1">
            <a:extLst>
              <a:ext uri="{FF2B5EF4-FFF2-40B4-BE49-F238E27FC236}">
                <a16:creationId xmlns:a16="http://schemas.microsoft.com/office/drawing/2014/main" id="{C002F14C-0AB8-ED89-3E81-FE63BBA5F9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761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A26D2EBD-7C04-7AA0-1695-7D48D9D0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531019"/>
            <a:ext cx="4840287" cy="486682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sv-SE"/>
              <a:t>Miljöolycka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391B36D1-5874-435A-3490-BC0F5D1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>
            <a:normAutofit/>
          </a:bodyPr>
          <a:lstStyle/>
          <a:p>
            <a:pPr marL="180363" marR="0" lvl="1" indent="0" fontAlgn="auto">
              <a:spcBef>
                <a:spcPts val="0"/>
              </a:spcBef>
              <a:spcAft>
                <a:spcPts val="600"/>
              </a:spcAft>
              <a:buSzTx/>
              <a:buNone/>
              <a:tabLst/>
              <a:defRPr/>
            </a:pPr>
            <a:r>
              <a:rPr lang="sv-SE">
                <a:solidFill>
                  <a:schemeClr val="bg2"/>
                </a:solidFill>
              </a:rPr>
              <a:t>	</a:t>
            </a:r>
          </a:p>
          <a:p>
            <a:pPr marL="0" marR="0" lvl="0" indent="0" fontAlgn="auto">
              <a:spcAft>
                <a:spcPts val="600"/>
              </a:spcAft>
              <a:buSzTx/>
              <a:buNone/>
              <a:tabLst/>
              <a:defRPr/>
            </a:pPr>
            <a:endParaRPr lang="sv-SE" u="sng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41CD06A4-B863-FC6D-703E-CBBB6FCACF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56144F51-B769-FDCF-3A80-59642DA935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014812B-6C92-305C-976B-46ABB4F465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5" name="Bildobjekt 34">
            <a:extLst>
              <a:ext uri="{FF2B5EF4-FFF2-40B4-BE49-F238E27FC236}">
                <a16:creationId xmlns:a16="http://schemas.microsoft.com/office/drawing/2014/main" id="{A66BC660-B66A-FBA5-CE13-6762CEEFF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61" y="1989137"/>
            <a:ext cx="4899164" cy="424814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9AF850D6-451D-7029-43AE-9EEDB4FCA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666" y="269389"/>
            <a:ext cx="5167946" cy="631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24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B83CF-EB47-12BD-0D86-267334864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3D4A842-B2D8-C575-42F8-35A4B0CA7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50" y="283293"/>
            <a:ext cx="10064522" cy="486682"/>
          </a:xfrm>
        </p:spPr>
        <p:txBody>
          <a:bodyPr/>
          <a:lstStyle/>
          <a:p>
            <a:r>
              <a:rPr lang="sv-SE" dirty="0"/>
              <a:t>Avvikelsehantering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AA8992D-334E-F148-5156-B78A0994C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8849" y="1508231"/>
            <a:ext cx="7495657" cy="3856249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Alla olyckor, tillbud och avvikelser ska rapporteras för att kunna förebygga och vidta åtgärder för en säkrare arbetsmiljö.</a:t>
            </a:r>
          </a:p>
          <a:p>
            <a:pPr marL="0" indent="0">
              <a:buNone/>
            </a:pPr>
            <a:r>
              <a:rPr lang="sv-SE" dirty="0"/>
              <a:t>Rapporten ska innehålla en kort redogörelse för:</a:t>
            </a:r>
            <a:br>
              <a:rPr lang="sv-SE" dirty="0"/>
            </a:br>
            <a:endParaRPr lang="sv-SE" dirty="0"/>
          </a:p>
          <a:p>
            <a:pPr lvl="1"/>
            <a:r>
              <a:rPr lang="sv-SE" dirty="0"/>
              <a:t>Vad som har hänt</a:t>
            </a:r>
          </a:p>
          <a:p>
            <a:pPr lvl="1"/>
            <a:r>
              <a:rPr lang="sv-SE" dirty="0"/>
              <a:t>Platsen där det hände</a:t>
            </a:r>
          </a:p>
          <a:p>
            <a:pPr lvl="1"/>
            <a:r>
              <a:rPr lang="sv-SE" dirty="0"/>
              <a:t>När det hände</a:t>
            </a:r>
          </a:p>
          <a:p>
            <a:pPr lvl="1"/>
            <a:r>
              <a:rPr lang="sv-SE" dirty="0"/>
              <a:t>Namn på kontaktpersonen (för återkoppling i ärendet)</a:t>
            </a:r>
          </a:p>
          <a:p>
            <a:pPr lvl="1"/>
            <a:endParaRPr lang="sv-SE" dirty="0"/>
          </a:p>
          <a:p>
            <a:pPr marL="180363" lvl="1" indent="0">
              <a:buNone/>
            </a:pPr>
            <a:r>
              <a:rPr lang="sv-SE" dirty="0"/>
              <a:t>Avvikelser ska rapporteras till Byggherren och BAS-U</a:t>
            </a:r>
          </a:p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015AECC-BB8D-F40B-CE5A-7C2C683D1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796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F21F9-B54E-D329-27B9-CCFC45A0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C2C02934-0B0D-25A3-7FB7-0112287BF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Uppföljning av säkerhetsarbetet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9533249-17F6-BBE4-E330-426881DDC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3446" y="1480307"/>
            <a:ext cx="7372760" cy="455334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sv-SE" sz="2400" dirty="0"/>
              <a:t>Sker genom till exempel: </a:t>
            </a:r>
          </a:p>
          <a:p>
            <a:pPr marL="0" indent="0">
              <a:buNone/>
            </a:pPr>
            <a:endParaRPr lang="sv-SE" sz="2400" dirty="0"/>
          </a:p>
          <a:p>
            <a:pPr marL="342900" indent="-342900"/>
            <a:r>
              <a:rPr lang="sv-SE" sz="2400" dirty="0"/>
              <a:t>Skydds-och </a:t>
            </a:r>
            <a:r>
              <a:rPr lang="sv-SE" sz="2400" dirty="0" err="1"/>
              <a:t>miljöronder</a:t>
            </a:r>
            <a:r>
              <a:rPr lang="sv-SE" sz="2400" dirty="0"/>
              <a:t>.</a:t>
            </a:r>
            <a:br>
              <a:rPr lang="sv-SE" sz="2400" dirty="0"/>
            </a:br>
            <a:endParaRPr lang="sv-SE" sz="2400" dirty="0"/>
          </a:p>
          <a:p>
            <a:pPr marL="179705" indent="-179705"/>
            <a:r>
              <a:rPr lang="sv-SE" sz="2400" dirty="0"/>
              <a:t>Arbetsplatskontroller.</a:t>
            </a:r>
            <a:br>
              <a:rPr lang="sv-SE" sz="2400" dirty="0"/>
            </a:br>
            <a:endParaRPr lang="sv-SE" sz="2400"/>
          </a:p>
          <a:p>
            <a:pPr marL="179705" indent="-179705"/>
            <a:r>
              <a:rPr lang="sv-SE" sz="2400" dirty="0"/>
              <a:t>Arbetsplatsuppföljning.</a:t>
            </a:r>
            <a:br>
              <a:rPr lang="sv-SE" sz="2400" dirty="0"/>
            </a:br>
            <a:endParaRPr lang="sv-SE" sz="2400"/>
          </a:p>
          <a:p>
            <a:pPr marL="179705" indent="-179705"/>
            <a:r>
              <a:rPr lang="sv-SE" sz="2400" dirty="0"/>
              <a:t>Säkerhetsdialog.</a:t>
            </a:r>
          </a:p>
          <a:p>
            <a:endParaRPr lang="sv-SE" sz="2400"/>
          </a:p>
          <a:p>
            <a:endParaRPr lang="sv-SE" sz="2400"/>
          </a:p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CD6F49F-7863-B7C5-D8FF-EFA9E1D6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AC1DE-F1BD-4072-A084-4728B2D1FF3E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C37FE1-7272-09ED-896A-857B0662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57F1D7-B8D6-4585-9576-70D6071489E7}" type="datetime1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2026-09-24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131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1EA88-C7A8-17DB-F140-E950E12C9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EE87A3-035A-4520-42FA-D19B3303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Säker arbetsplats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0A10A15-0904-3F78-EB70-48A15DFA7473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FAF5E8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FAF5E8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F19BEB13-D8B9-01C4-2636-EEFFC26B84A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18979" y="5596387"/>
            <a:ext cx="4843462" cy="890931"/>
          </a:xfrm>
        </p:spPr>
        <p:txBody>
          <a:bodyPr/>
          <a:lstStyle/>
          <a:p>
            <a:pPr lvl="0"/>
            <a:r>
              <a:rPr lang="sv-SE" sz="2400" b="1">
                <a:solidFill>
                  <a:schemeClr val="bg1"/>
                </a:solidFill>
              </a:rPr>
              <a:t>Den som inte följer givna regler och föreskrifter kommer att avvisas från arbetsplatsen</a:t>
            </a:r>
          </a:p>
          <a:p>
            <a:endParaRPr lang="sv-SE"/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1C526E28-F1E0-40CA-F5E1-26D6A59174BE}"/>
              </a:ext>
            </a:extLst>
          </p:cNvPr>
          <p:cNvSpPr/>
          <p:nvPr/>
        </p:nvSpPr>
        <p:spPr>
          <a:xfrm>
            <a:off x="1200819" y="1165901"/>
            <a:ext cx="4021630" cy="4084829"/>
          </a:xfrm>
          <a:prstGeom prst="ellipse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err="1">
              <a:cs typeface="Arial" panose="020B0604020202020204" pitchFamily="34" charset="0"/>
            </a:endParaRP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A43E3802-27E2-E216-5F85-8CEF5A6C1C64}"/>
              </a:ext>
            </a:extLst>
          </p:cNvPr>
          <p:cNvSpPr txBox="1">
            <a:spLocks/>
          </p:cNvSpPr>
          <p:nvPr/>
        </p:nvSpPr>
        <p:spPr>
          <a:xfrm>
            <a:off x="1696825" y="3175650"/>
            <a:ext cx="3044857" cy="481949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95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b="1">
                <a:latin typeface="Verdana"/>
              </a:rPr>
              <a:t>Säkerheten först!</a:t>
            </a:r>
          </a:p>
        </p:txBody>
      </p:sp>
    </p:spTree>
    <p:extLst>
      <p:ext uri="{BB962C8B-B14F-4D97-AF65-F5344CB8AC3E}">
        <p14:creationId xmlns:p14="http://schemas.microsoft.com/office/powerpoint/2010/main" val="2188616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041AEE1-65DD-F4A1-A4F9-6C33267E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20</a:t>
            </a:fld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B92EA8C5-9AAB-0EC9-5B22-34E02D00693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AE553087-DFB6-11DB-46EC-26258E0A6D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4815" y="3040542"/>
            <a:ext cx="5253158" cy="1879600"/>
          </a:xfrm>
        </p:spPr>
        <p:txBody>
          <a:bodyPr/>
          <a:lstStyle/>
          <a:p>
            <a:r>
              <a:rPr lang="sv-SE" b="1" i="0" dirty="0"/>
              <a:t>Dags att signera att säkerhetsintroduktion är genomförd.</a:t>
            </a:r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9A5A4D-8A35-D0BE-B1E2-775FFAF68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626" y="2673773"/>
            <a:ext cx="5499947" cy="30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98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8A061-ADB1-9838-B240-22B36C35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Deltagarförteckning &amp; signatur</a:t>
            </a:r>
          </a:p>
        </p:txBody>
      </p:sp>
      <p:graphicFrame>
        <p:nvGraphicFramePr>
          <p:cNvPr id="7" name="Platshållare för innehåll 6">
            <a:extLst>
              <a:ext uri="{FF2B5EF4-FFF2-40B4-BE49-F238E27FC236}">
                <a16:creationId xmlns:a16="http://schemas.microsoft.com/office/drawing/2014/main" id="{C3F6C84C-DFFB-6188-6F31-E26BD8B59C6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18424408"/>
              </p:ext>
            </p:extLst>
          </p:nvPr>
        </p:nvGraphicFramePr>
        <p:xfrm>
          <a:off x="240508" y="1180918"/>
          <a:ext cx="1134903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076">
                  <a:extLst>
                    <a:ext uri="{9D8B030D-6E8A-4147-A177-3AD203B41FA5}">
                      <a16:colId xmlns:a16="http://schemas.microsoft.com/office/drawing/2014/main" val="3856186875"/>
                    </a:ext>
                  </a:extLst>
                </a:gridCol>
                <a:gridCol w="4957980">
                  <a:extLst>
                    <a:ext uri="{9D8B030D-6E8A-4147-A177-3AD203B41FA5}">
                      <a16:colId xmlns:a16="http://schemas.microsoft.com/office/drawing/2014/main" val="875917421"/>
                    </a:ext>
                  </a:extLst>
                </a:gridCol>
                <a:gridCol w="4957980">
                  <a:extLst>
                    <a:ext uri="{9D8B030D-6E8A-4147-A177-3AD203B41FA5}">
                      <a16:colId xmlns:a16="http://schemas.microsoft.com/office/drawing/2014/main" val="862992933"/>
                    </a:ext>
                  </a:extLst>
                </a:gridCol>
              </a:tblGrid>
              <a:tr h="355506">
                <a:tc>
                  <a:txBody>
                    <a:bodyPr/>
                    <a:lstStyle/>
                    <a:p>
                      <a:r>
                        <a:rPr lang="sv-SE" dirty="0"/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Signatur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68599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7553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16661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536107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77833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08006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86253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8196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95361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43817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45100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972157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790930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15814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09834"/>
                  </a:ext>
                </a:extLst>
              </a:tr>
            </a:tbl>
          </a:graphicData>
        </a:graphic>
      </p:graphicFrame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A18C532-61AF-7D4A-4786-ED76C372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AC1DE-F1BD-4072-A084-4728B2D1FF3E}" type="slidenum">
              <a:rPr lang="sv-SE" smtClean="0"/>
              <a:t>21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3C65A3-5EE6-C828-439F-59826DB7E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D7B8-26BE-408F-AAEE-29C7FC33D781}" type="datetime1">
              <a:rPr lang="sv-SE" smtClean="0"/>
              <a:t>2026-09-24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4472943"/>
      </p:ext>
    </p:extLst>
  </p:cSld>
  <p:clrMapOvr>
    <a:masterClrMapping/>
  </p:clrMapOvr>
</p:sld>
</file>

<file path=ppt/theme/theme1.xml><?xml version="1.0" encoding="utf-8"?>
<a:theme xmlns:a="http://schemas.openxmlformats.org/drawingml/2006/main" name="1_Infranord">
  <a:themeElements>
    <a:clrScheme name="Infranord - Färger">
      <a:dk1>
        <a:sysClr val="windowText" lastClr="000000"/>
      </a:dk1>
      <a:lt1>
        <a:sysClr val="window" lastClr="FFFFFF"/>
      </a:lt1>
      <a:dk2>
        <a:srgbClr val="523422"/>
      </a:dk2>
      <a:lt2>
        <a:srgbClr val="FAF5E8"/>
      </a:lt2>
      <a:accent1>
        <a:srgbClr val="55735D"/>
      </a:accent1>
      <a:accent2>
        <a:srgbClr val="3847A7"/>
      </a:accent2>
      <a:accent3>
        <a:srgbClr val="FF6400"/>
      </a:accent3>
      <a:accent4>
        <a:srgbClr val="ECC65B"/>
      </a:accent4>
      <a:accent5>
        <a:srgbClr val="AD4D67"/>
      </a:accent5>
      <a:accent6>
        <a:srgbClr val="523422"/>
      </a:accent6>
      <a:hlink>
        <a:srgbClr val="000000"/>
      </a:hlink>
      <a:folHlink>
        <a:srgbClr val="7F7F7F"/>
      </a:folHlink>
    </a:clrScheme>
    <a:fontScheme name="Infranord - Typsnitt">
      <a:majorFont>
        <a:latin typeface="Infranord"/>
        <a:ea typeface=""/>
        <a:cs typeface=""/>
      </a:majorFont>
      <a:minorFont>
        <a:latin typeface="Raleway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franord.potx" id="{AAD60951-91CE-4485-890B-CEECACC9ACA9}" vid="{0D7F3144-AC32-4099-9BD6-FCB7E8B944E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7A9F19FBB24E4E9D93AE04123FBEF4" ma:contentTypeVersion="12" ma:contentTypeDescription="Skapa ett nytt dokument." ma:contentTypeScope="" ma:versionID="bb735a5e8a32417724c1682de9544dfa">
  <xsd:schema xmlns:xsd="http://www.w3.org/2001/XMLSchema" xmlns:xs="http://www.w3.org/2001/XMLSchema" xmlns:p="http://schemas.microsoft.com/office/2006/metadata/properties" xmlns:ns2="8222e347-9414-440c-8b87-602990e5672c" targetNamespace="http://schemas.microsoft.com/office/2006/metadata/properties" ma:root="true" ma:fieldsID="f4316b52358714d006522cb07e27652f" ns2:_="">
    <xsd:import namespace="8222e347-9414-440c-8b87-602990e567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2e347-9414-440c-8b87-602990e567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eringar" ma:readOnly="false" ma:fieldId="{5cf76f15-5ced-4ddc-b409-7134ff3c332f}" ma:taxonomyMulti="true" ma:sspId="bb48f8e6-38e7-4c63-a093-7ddfc61f83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22e347-9414-440c-8b87-602990e5672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976045-2CA7-401E-AC04-5E1713B02C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3713A1-BF18-4984-9FEC-AB36C8B0B5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22e347-9414-440c-8b87-602990e567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50A321-7D18-465C-AFE2-C39B5FAF513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8222e347-9414-440c-8b87-602990e5672c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74975e6-ce77-4509-b6e2-3f490c38b449}" enabled="0" method="" siteId="{a74975e6-ce77-4509-b6e2-3f490c38b44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 Rail Way</Template>
  <TotalTime>3520</TotalTime>
  <Words>844</Words>
  <Application>Microsoft Office PowerPoint</Application>
  <PresentationFormat>Bredbild</PresentationFormat>
  <Paragraphs>181</Paragraphs>
  <Slides>21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8" baseType="lpstr">
      <vt:lpstr>Arial</vt:lpstr>
      <vt:lpstr>Calibri</vt:lpstr>
      <vt:lpstr>Infranord</vt:lpstr>
      <vt:lpstr>Raleway Medium</vt:lpstr>
      <vt:lpstr>Symbol</vt:lpstr>
      <vt:lpstr>Verdana</vt:lpstr>
      <vt:lpstr>1_Infranord</vt:lpstr>
      <vt:lpstr>Säkerhetsintroduktion för byggarbetsplatsen Jönköpingsbanan</vt:lpstr>
      <vt:lpstr>Jönköpingsbanan</vt:lpstr>
      <vt:lpstr>Projektets organisation</vt:lpstr>
      <vt:lpstr>Arbetsmiljöorganisation</vt:lpstr>
      <vt:lpstr>Välkommen till en säker arbetsplats</vt:lpstr>
      <vt:lpstr>Säkert beteende = säker arbetsmiljö</vt:lpstr>
      <vt:lpstr>Allmänna ordnings- och skyddsregler </vt:lpstr>
      <vt:lpstr>Personalliggare</vt:lpstr>
      <vt:lpstr>Rätt klädd </vt:lpstr>
      <vt:lpstr>Arbetsmiljöplan</vt:lpstr>
      <vt:lpstr>Arbetsmiljöplan</vt:lpstr>
      <vt:lpstr>Lokal information och riskbedömning</vt:lpstr>
      <vt:lpstr>Lokal information – Nödlägesplan Jönköpings rangerbangård</vt:lpstr>
      <vt:lpstr>Särskilda risker </vt:lpstr>
      <vt:lpstr>       </vt:lpstr>
      <vt:lpstr>Miljöolycka</vt:lpstr>
      <vt:lpstr>Avvikelsehantering</vt:lpstr>
      <vt:lpstr>Uppföljning av säkerhetsarbetet</vt:lpstr>
      <vt:lpstr>Säker arbetsplats</vt:lpstr>
      <vt:lpstr>Dags att signera att säkerhetsintroduktion är genomförd.</vt:lpstr>
      <vt:lpstr>Deltagarförteckning &amp; signatur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Säkerhetsintroduktion</dc:title>
  <dc:creator>Westerdahl Louise</dc:creator>
  <cp:lastModifiedBy>Nordqvist Eva</cp:lastModifiedBy>
  <cp:revision>29</cp:revision>
  <dcterms:created xsi:type="dcterms:W3CDTF">2020-04-29T08:58:40Z</dcterms:created>
  <dcterms:modified xsi:type="dcterms:W3CDTF">2026-09-24T06:02:53Z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0x010100C67A9F19FBB24E4E9D93AE04123FBEF4</vt:lpwstr>
  </property>
  <property fmtid="{D5CDD505-2E9C-101B-9397-08002B2CF9AE}" pid="3" name="IVAS_Process">
    <vt:lpwstr>275;#Förbereda projekt|8e58baff-2b68-448c-ae9f-8980daedce0c</vt:lpwstr>
  </property>
  <property fmtid="{D5CDD505-2E9C-101B-9397-08002B2CF9AE}" pid="4" name="VAS Verktyg">
    <vt:lpwstr>, </vt:lpwstr>
  </property>
  <property fmtid="{D5CDD505-2E9C-101B-9397-08002B2CF9AE}" pid="5" name="VAS Arbetsflöde">
    <vt:lpwstr>https://infranord.sharepoint.com/sites/vas/leverera/_layouts/15/wrkstat.aspx?List=6e84e626-e702-400c-955a-3636ba3a13b9&amp;WorkflowInstanceName=103eda84-488c-4d29-8f01-5f8e078a310d, _</vt:lpwstr>
  </property>
  <property fmtid="{D5CDD505-2E9C-101B-9397-08002B2CF9AE}" pid="6" name="IVAS_Area">
    <vt:lpwstr/>
  </property>
  <property fmtid="{D5CDD505-2E9C-101B-9397-08002B2CF9AE}" pid="7" name="IVAS_Status">
    <vt:lpwstr>Godkänd</vt:lpwstr>
  </property>
  <property fmtid="{D5CDD505-2E9C-101B-9397-08002B2CF9AE}" pid="8" name="Order">
    <vt:r8>23600</vt:r8>
  </property>
  <property fmtid="{D5CDD505-2E9C-101B-9397-08002B2CF9AE}" pid="9" name="xd_ProgID">
    <vt:lpwstr/>
  </property>
  <property fmtid="{D5CDD505-2E9C-101B-9397-08002B2CF9AE}" pid="10" name="TemplateUrl">
    <vt:lpwstr/>
  </property>
  <property fmtid="{D5CDD505-2E9C-101B-9397-08002B2CF9AE}" pid="11" name="IVAS_AdditionalAuditors">
    <vt:lpwstr/>
  </property>
  <property fmtid="{D5CDD505-2E9C-101B-9397-08002B2CF9AE}" pid="12" name="_CopySource">
    <vt:lpwstr/>
  </property>
  <property fmtid="{D5CDD505-2E9C-101B-9397-08002B2CF9AE}" pid="13" name="IVAS_Approver">
    <vt:lpwstr>2449;#Åstrand Mikael</vt:lpwstr>
  </property>
  <property fmtid="{D5CDD505-2E9C-101B-9397-08002B2CF9AE}" pid="14" name="IVAS_Officer">
    <vt:lpwstr>545;#Lindholm Anders</vt:lpwstr>
  </property>
  <property fmtid="{D5CDD505-2E9C-101B-9397-08002B2CF9AE}" pid="15" name="IVAS_DocumentNumber">
    <vt:r8>5852</vt:r8>
  </property>
  <property fmtid="{D5CDD505-2E9C-101B-9397-08002B2CF9AE}" pid="16" name="IVAS_DocumentVersion">
    <vt:lpwstr>1.0</vt:lpwstr>
  </property>
  <property fmtid="{D5CDD505-2E9C-101B-9397-08002B2CF9AE}" pid="17" name="TaxCatchAll">
    <vt:lpwstr>275;#Förbereda projekt|8e58baff-2b68-448c-ae9f-8980daedce0c</vt:lpwstr>
  </property>
  <property fmtid="{D5CDD505-2E9C-101B-9397-08002B2CF9AE}" pid="18" name="IVAS_FormType">
    <vt:lpwstr>;#Övriga;#</vt:lpwstr>
  </property>
  <property fmtid="{D5CDD505-2E9C-101B-9397-08002B2CF9AE}" pid="19" name="IVAS_ApprovalDate">
    <vt:filetime>2020-04-30T06:00:00Z</vt:filetime>
  </property>
  <property fmtid="{D5CDD505-2E9C-101B-9397-08002B2CF9AE}" pid="20" name="le547bbd99f84011a829b75a28921477">
    <vt:lpwstr>Förbereda projekt|8e58baff-2b68-448c-ae9f-8980daedce0c</vt:lpwstr>
  </property>
  <property fmtid="{D5CDD505-2E9C-101B-9397-08002B2CF9AE}" pid="21" name="IVAS_DocumentType">
    <vt:lpwstr>Blankett</vt:lpwstr>
  </property>
  <property fmtid="{D5CDD505-2E9C-101B-9397-08002B2CF9AE}" pid="22" name="jbcb839ec4d246d4bcea079c00bd9235">
    <vt:lpwstr/>
  </property>
  <property fmtid="{D5CDD505-2E9C-101B-9397-08002B2CF9AE}" pid="23" name="_ExtendedDescription">
    <vt:lpwstr/>
  </property>
  <property fmtid="{D5CDD505-2E9C-101B-9397-08002B2CF9AE}" pid="24" name="MediaServiceImageTags">
    <vt:lpwstr/>
  </property>
</Properties>
</file>